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5"/>
  </p:notesMasterIdLst>
  <p:handoutMasterIdLst>
    <p:handoutMasterId r:id="rId46"/>
  </p:handoutMasterIdLst>
  <p:sldIdLst>
    <p:sldId id="359" r:id="rId5"/>
    <p:sldId id="362" r:id="rId6"/>
    <p:sldId id="367" r:id="rId7"/>
    <p:sldId id="368" r:id="rId8"/>
    <p:sldId id="363" r:id="rId9"/>
    <p:sldId id="370" r:id="rId10"/>
    <p:sldId id="371" r:id="rId11"/>
    <p:sldId id="372" r:id="rId12"/>
    <p:sldId id="360" r:id="rId13"/>
    <p:sldId id="373" r:id="rId14"/>
    <p:sldId id="361" r:id="rId15"/>
    <p:sldId id="304" r:id="rId16"/>
    <p:sldId id="374" r:id="rId17"/>
    <p:sldId id="375" r:id="rId18"/>
    <p:sldId id="376" r:id="rId19"/>
    <p:sldId id="377" r:id="rId20"/>
    <p:sldId id="364" r:id="rId21"/>
    <p:sldId id="365" r:id="rId22"/>
    <p:sldId id="378" r:id="rId23"/>
    <p:sldId id="379" r:id="rId24"/>
    <p:sldId id="324" r:id="rId25"/>
    <p:sldId id="330" r:id="rId26"/>
    <p:sldId id="380" r:id="rId27"/>
    <p:sldId id="331" r:id="rId28"/>
    <p:sldId id="381" r:id="rId29"/>
    <p:sldId id="332" r:id="rId30"/>
    <p:sldId id="382" r:id="rId31"/>
    <p:sldId id="333" r:id="rId32"/>
    <p:sldId id="334" r:id="rId33"/>
    <p:sldId id="366" r:id="rId34"/>
    <p:sldId id="383" r:id="rId35"/>
    <p:sldId id="384" r:id="rId36"/>
    <p:sldId id="385" r:id="rId37"/>
    <p:sldId id="386" r:id="rId38"/>
    <p:sldId id="388" r:id="rId39"/>
    <p:sldId id="389" r:id="rId40"/>
    <p:sldId id="387" r:id="rId41"/>
    <p:sldId id="391" r:id="rId42"/>
    <p:sldId id="392" r:id="rId43"/>
    <p:sldId id="390" r:id="rId44"/>
  </p:sldIdLst>
  <p:sldSz cx="9144000" cy="6858000" type="screen4x3"/>
  <p:notesSz cx="9872663" cy="6742113"/>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5758FB7-9AC5-4552-8A53-C91805E547FA}" styleName="Tema Uygulanmış Stil 1 - Vurgu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Orta Stil 2 - Vurgu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49" autoAdjust="0"/>
    <p:restoredTop sz="77798" autoAdjust="0"/>
  </p:normalViewPr>
  <p:slideViewPr>
    <p:cSldViewPr>
      <p:cViewPr varScale="1">
        <p:scale>
          <a:sx n="86" d="100"/>
          <a:sy n="86" d="100"/>
        </p:scale>
        <p:origin x="1406" y="101"/>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4277301" cy="337160"/>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sz="quarter" idx="1"/>
          </p:nvPr>
        </p:nvSpPr>
        <p:spPr>
          <a:xfrm>
            <a:off x="5593037" y="0"/>
            <a:ext cx="4277301" cy="337160"/>
          </a:xfrm>
          <a:prstGeom prst="rect">
            <a:avLst/>
          </a:prstGeom>
        </p:spPr>
        <p:txBody>
          <a:bodyPr vert="horz" lIns="91440" tIns="45720" rIns="91440" bIns="45720" rtlCol="0"/>
          <a:lstStyle>
            <a:lvl1pPr algn="r">
              <a:defRPr sz="1200"/>
            </a:lvl1pPr>
          </a:lstStyle>
          <a:p>
            <a:fld id="{5E08BE78-3760-45F9-88B5-416C6614E9C7}" type="datetimeFigureOut">
              <a:rPr lang="tr-TR" smtClean="0"/>
              <a:t>13.06.2021</a:t>
            </a:fld>
            <a:endParaRPr lang="tr-TR"/>
          </a:p>
        </p:txBody>
      </p:sp>
      <p:sp>
        <p:nvSpPr>
          <p:cNvPr id="4" name="Altbilgi Yer Tutucusu 3"/>
          <p:cNvSpPr>
            <a:spLocks noGrp="1"/>
          </p:cNvSpPr>
          <p:nvPr>
            <p:ph type="ftr" sz="quarter" idx="2"/>
          </p:nvPr>
        </p:nvSpPr>
        <p:spPr>
          <a:xfrm>
            <a:off x="0" y="6403869"/>
            <a:ext cx="4277301" cy="337159"/>
          </a:xfrm>
          <a:prstGeom prst="rect">
            <a:avLst/>
          </a:prstGeom>
        </p:spPr>
        <p:txBody>
          <a:bodyPr vert="horz" lIns="91440" tIns="45720" rIns="91440" bIns="45720" rtlCol="0" anchor="b"/>
          <a:lstStyle>
            <a:lvl1pPr algn="l">
              <a:defRPr sz="1200"/>
            </a:lvl1pPr>
          </a:lstStyle>
          <a:p>
            <a:endParaRPr lang="tr-TR"/>
          </a:p>
        </p:txBody>
      </p:sp>
      <p:sp>
        <p:nvSpPr>
          <p:cNvPr id="5" name="Slayt Numarası Yer Tutucusu 4"/>
          <p:cNvSpPr>
            <a:spLocks noGrp="1"/>
          </p:cNvSpPr>
          <p:nvPr>
            <p:ph type="sldNum" sz="quarter" idx="3"/>
          </p:nvPr>
        </p:nvSpPr>
        <p:spPr>
          <a:xfrm>
            <a:off x="5593037" y="6403869"/>
            <a:ext cx="4277301" cy="337159"/>
          </a:xfrm>
          <a:prstGeom prst="rect">
            <a:avLst/>
          </a:prstGeom>
        </p:spPr>
        <p:txBody>
          <a:bodyPr vert="horz" lIns="91440" tIns="45720" rIns="91440" bIns="45720" rtlCol="0" anchor="b"/>
          <a:lstStyle>
            <a:lvl1pPr algn="r">
              <a:defRPr sz="1200"/>
            </a:lvl1pPr>
          </a:lstStyle>
          <a:p>
            <a:fld id="{B511B629-4FEF-483B-8BE8-0DF8A571F53C}" type="slidenum">
              <a:rPr lang="tr-TR" smtClean="0"/>
              <a:t>‹#›</a:t>
            </a:fld>
            <a:endParaRPr lang="tr-TR"/>
          </a:p>
        </p:txBody>
      </p:sp>
    </p:spTree>
    <p:extLst>
      <p:ext uri="{BB962C8B-B14F-4D97-AF65-F5344CB8AC3E}">
        <p14:creationId xmlns:p14="http://schemas.microsoft.com/office/powerpoint/2010/main" val="21199017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4278154" cy="337106"/>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5592225" y="0"/>
            <a:ext cx="4278154" cy="337106"/>
          </a:xfrm>
          <a:prstGeom prst="rect">
            <a:avLst/>
          </a:prstGeom>
        </p:spPr>
        <p:txBody>
          <a:bodyPr vert="horz" lIns="91440" tIns="45720" rIns="91440" bIns="45720" rtlCol="0"/>
          <a:lstStyle>
            <a:lvl1pPr algn="r">
              <a:defRPr sz="1200"/>
            </a:lvl1pPr>
          </a:lstStyle>
          <a:p>
            <a:fld id="{2E881D9B-E493-4100-870D-9AE7F0F2BBFF}" type="datetimeFigureOut">
              <a:rPr lang="tr-TR" smtClean="0"/>
              <a:pPr/>
              <a:t>13.06.2021</a:t>
            </a:fld>
            <a:endParaRPr lang="tr-TR"/>
          </a:p>
        </p:txBody>
      </p:sp>
      <p:sp>
        <p:nvSpPr>
          <p:cNvPr id="4" name="Slayt Görüntüsü Yer Tutucusu 3"/>
          <p:cNvSpPr>
            <a:spLocks noGrp="1" noRot="1" noChangeAspect="1"/>
          </p:cNvSpPr>
          <p:nvPr>
            <p:ph type="sldImg" idx="2"/>
          </p:nvPr>
        </p:nvSpPr>
        <p:spPr>
          <a:xfrm>
            <a:off x="3249613" y="504825"/>
            <a:ext cx="3373437" cy="2528888"/>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987267" y="3202504"/>
            <a:ext cx="7898130" cy="3033951"/>
          </a:xfrm>
          <a:prstGeom prst="rect">
            <a:avLst/>
          </a:prstGeom>
        </p:spPr>
        <p:txBody>
          <a:bodyPr vert="horz" lIns="91440" tIns="45720" rIns="91440" bIns="45720" rtlCol="0"/>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bilgi Yer Tutucusu 5"/>
          <p:cNvSpPr>
            <a:spLocks noGrp="1"/>
          </p:cNvSpPr>
          <p:nvPr>
            <p:ph type="ftr" sz="quarter" idx="4"/>
          </p:nvPr>
        </p:nvSpPr>
        <p:spPr>
          <a:xfrm>
            <a:off x="0" y="6403837"/>
            <a:ext cx="4278154" cy="337106"/>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5592225" y="6403837"/>
            <a:ext cx="4278154" cy="337106"/>
          </a:xfrm>
          <a:prstGeom prst="rect">
            <a:avLst/>
          </a:prstGeom>
        </p:spPr>
        <p:txBody>
          <a:bodyPr vert="horz" lIns="91440" tIns="45720" rIns="91440" bIns="45720" rtlCol="0" anchor="b"/>
          <a:lstStyle>
            <a:lvl1pPr algn="r">
              <a:defRPr sz="1200"/>
            </a:lvl1pPr>
          </a:lstStyle>
          <a:p>
            <a:fld id="{9CBBAB50-FA95-4818-922E-2E6DB6666FCA}" type="slidenum">
              <a:rPr lang="tr-TR" smtClean="0"/>
              <a:pPr/>
              <a:t>‹#›</a:t>
            </a:fld>
            <a:endParaRPr lang="tr-TR"/>
          </a:p>
        </p:txBody>
      </p:sp>
    </p:spTree>
    <p:extLst>
      <p:ext uri="{BB962C8B-B14F-4D97-AF65-F5344CB8AC3E}">
        <p14:creationId xmlns:p14="http://schemas.microsoft.com/office/powerpoint/2010/main" val="2977447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p:cNvSpPr>
            <a:spLocks noGrp="1"/>
          </p:cNvSpPr>
          <p:nvPr>
            <p:ph type="ctrTitle"/>
          </p:nvPr>
        </p:nvSpPr>
        <p:spPr>
          <a:xfrm>
            <a:off x="685800" y="2130425"/>
            <a:ext cx="7772400" cy="1470025"/>
          </a:xfrm>
        </p:spPr>
        <p:txBody>
          <a:bodyPr/>
          <a:lstStyle/>
          <a:p>
            <a:r>
              <a:rPr lang="tr-TR"/>
              <a:t>Asıl başlık stili için tıklatın</a:t>
            </a:r>
          </a:p>
        </p:txBody>
      </p:sp>
      <p:sp>
        <p:nvSpPr>
          <p:cNvPr id="3" name="Alt Başlık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tıklatın</a:t>
            </a:r>
          </a:p>
        </p:txBody>
      </p:sp>
      <p:sp>
        <p:nvSpPr>
          <p:cNvPr id="4" name="Veri Yer Tutucusu 3"/>
          <p:cNvSpPr>
            <a:spLocks noGrp="1"/>
          </p:cNvSpPr>
          <p:nvPr>
            <p:ph type="dt" sz="half" idx="10"/>
          </p:nvPr>
        </p:nvSpPr>
        <p:spPr/>
        <p:txBody>
          <a:bodyPr/>
          <a:lstStyle/>
          <a:p>
            <a:fld id="{8AA3944F-F54D-4441-BD24-0D4C7FF75F60}" type="datetimeFigureOut">
              <a:rPr lang="tr-TR" smtClean="0"/>
              <a:pPr/>
              <a:t>13.06.2021</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E08BDCB0-0A03-470F-BE02-73E7D14FEC1D}" type="slidenum">
              <a:rPr lang="tr-TR" smtClean="0"/>
              <a:pPr/>
              <a:t>‹#›</a:t>
            </a:fld>
            <a:endParaRPr lang="tr-TR"/>
          </a:p>
        </p:txBody>
      </p:sp>
    </p:spTree>
    <p:extLst>
      <p:ext uri="{BB962C8B-B14F-4D97-AF65-F5344CB8AC3E}">
        <p14:creationId xmlns:p14="http://schemas.microsoft.com/office/powerpoint/2010/main" val="772055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Dikey Metin Yer Tutucusu 2"/>
          <p:cNvSpPr>
            <a:spLocks noGrp="1"/>
          </p:cNvSpPr>
          <p:nvPr>
            <p:ph type="body" orient="vert" idx="1"/>
          </p:nvPr>
        </p:nvSpPr>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8AA3944F-F54D-4441-BD24-0D4C7FF75F60}" type="datetimeFigureOut">
              <a:rPr lang="tr-TR" smtClean="0"/>
              <a:pPr/>
              <a:t>13.06.2021</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E08BDCB0-0A03-470F-BE02-73E7D14FEC1D}" type="slidenum">
              <a:rPr lang="tr-TR" smtClean="0"/>
              <a:pPr/>
              <a:t>‹#›</a:t>
            </a:fld>
            <a:endParaRPr lang="tr-TR"/>
          </a:p>
        </p:txBody>
      </p:sp>
    </p:spTree>
    <p:extLst>
      <p:ext uri="{BB962C8B-B14F-4D97-AF65-F5344CB8AC3E}">
        <p14:creationId xmlns:p14="http://schemas.microsoft.com/office/powerpoint/2010/main" val="3139489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6629400" y="274638"/>
            <a:ext cx="2057400" cy="5851525"/>
          </a:xfrm>
        </p:spPr>
        <p:txBody>
          <a:bodyPr vert="eaVert"/>
          <a:lstStyle/>
          <a:p>
            <a:r>
              <a:rPr lang="tr-TR"/>
              <a:t>Asıl başlık stili için tıklatın</a:t>
            </a:r>
          </a:p>
        </p:txBody>
      </p:sp>
      <p:sp>
        <p:nvSpPr>
          <p:cNvPr id="3" name="Dikey Metin Yer Tutucusu 2"/>
          <p:cNvSpPr>
            <a:spLocks noGrp="1"/>
          </p:cNvSpPr>
          <p:nvPr>
            <p:ph type="body" orient="vert" idx="1"/>
          </p:nvPr>
        </p:nvSpPr>
        <p:spPr>
          <a:xfrm>
            <a:off x="457200" y="274638"/>
            <a:ext cx="6019800" cy="5851525"/>
          </a:xfrm>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8AA3944F-F54D-4441-BD24-0D4C7FF75F60}" type="datetimeFigureOut">
              <a:rPr lang="tr-TR" smtClean="0"/>
              <a:pPr/>
              <a:t>13.06.2021</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E08BDCB0-0A03-470F-BE02-73E7D14FEC1D}" type="slidenum">
              <a:rPr lang="tr-TR" smtClean="0"/>
              <a:pPr/>
              <a:t>‹#›</a:t>
            </a:fld>
            <a:endParaRPr lang="tr-TR"/>
          </a:p>
        </p:txBody>
      </p:sp>
    </p:spTree>
    <p:extLst>
      <p:ext uri="{BB962C8B-B14F-4D97-AF65-F5344CB8AC3E}">
        <p14:creationId xmlns:p14="http://schemas.microsoft.com/office/powerpoint/2010/main" val="3655578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İçerik Yer Tutucusu 2"/>
          <p:cNvSpPr>
            <a:spLocks noGrp="1"/>
          </p:cNvSpPr>
          <p:nvPr>
            <p:ph idx="1"/>
          </p:nvPr>
        </p:nvSpPr>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8AA3944F-F54D-4441-BD24-0D4C7FF75F60}" type="datetimeFigureOut">
              <a:rPr lang="tr-TR" smtClean="0"/>
              <a:pPr/>
              <a:t>13.06.2021</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E08BDCB0-0A03-470F-BE02-73E7D14FEC1D}" type="slidenum">
              <a:rPr lang="tr-TR" smtClean="0"/>
              <a:pPr/>
              <a:t>‹#›</a:t>
            </a:fld>
            <a:endParaRPr lang="tr-TR"/>
          </a:p>
        </p:txBody>
      </p:sp>
    </p:spTree>
    <p:extLst>
      <p:ext uri="{BB962C8B-B14F-4D97-AF65-F5344CB8AC3E}">
        <p14:creationId xmlns:p14="http://schemas.microsoft.com/office/powerpoint/2010/main" val="3826149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Başlık 1"/>
          <p:cNvSpPr>
            <a:spLocks noGrp="1"/>
          </p:cNvSpPr>
          <p:nvPr>
            <p:ph type="title"/>
          </p:nvPr>
        </p:nvSpPr>
        <p:spPr>
          <a:xfrm>
            <a:off x="722313" y="4406900"/>
            <a:ext cx="7772400" cy="1362075"/>
          </a:xfrm>
        </p:spPr>
        <p:txBody>
          <a:bodyPr anchor="t"/>
          <a:lstStyle>
            <a:lvl1pPr algn="l">
              <a:defRPr sz="4000" b="1" cap="all"/>
            </a:lvl1pPr>
          </a:lstStyle>
          <a:p>
            <a:r>
              <a:rPr lang="tr-TR"/>
              <a:t>Asıl başlık stili için tıklatın</a:t>
            </a:r>
          </a:p>
        </p:txBody>
      </p:sp>
      <p:sp>
        <p:nvSpPr>
          <p:cNvPr id="3" name="Metin Yer Tutucusu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tıklatın</a:t>
            </a:r>
          </a:p>
        </p:txBody>
      </p:sp>
      <p:sp>
        <p:nvSpPr>
          <p:cNvPr id="4" name="Veri Yer Tutucusu 3"/>
          <p:cNvSpPr>
            <a:spLocks noGrp="1"/>
          </p:cNvSpPr>
          <p:nvPr>
            <p:ph type="dt" sz="half" idx="10"/>
          </p:nvPr>
        </p:nvSpPr>
        <p:spPr/>
        <p:txBody>
          <a:bodyPr/>
          <a:lstStyle/>
          <a:p>
            <a:fld id="{8AA3944F-F54D-4441-BD24-0D4C7FF75F60}" type="datetimeFigureOut">
              <a:rPr lang="tr-TR" smtClean="0"/>
              <a:pPr/>
              <a:t>13.06.2021</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E08BDCB0-0A03-470F-BE02-73E7D14FEC1D}" type="slidenum">
              <a:rPr lang="tr-TR" smtClean="0"/>
              <a:pPr/>
              <a:t>‹#›</a:t>
            </a:fld>
            <a:endParaRPr lang="tr-TR"/>
          </a:p>
        </p:txBody>
      </p:sp>
    </p:spTree>
    <p:extLst>
      <p:ext uri="{BB962C8B-B14F-4D97-AF65-F5344CB8AC3E}">
        <p14:creationId xmlns:p14="http://schemas.microsoft.com/office/powerpoint/2010/main" val="707429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İçerik Yer Tutucus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p:cNvSpPr>
            <a:spLocks noGrp="1"/>
          </p:cNvSpPr>
          <p:nvPr>
            <p:ph type="dt" sz="half" idx="10"/>
          </p:nvPr>
        </p:nvSpPr>
        <p:spPr/>
        <p:txBody>
          <a:bodyPr/>
          <a:lstStyle/>
          <a:p>
            <a:fld id="{8AA3944F-F54D-4441-BD24-0D4C7FF75F60}" type="datetimeFigureOut">
              <a:rPr lang="tr-TR" smtClean="0"/>
              <a:pPr/>
              <a:t>13.06.2021</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E08BDCB0-0A03-470F-BE02-73E7D14FEC1D}" type="slidenum">
              <a:rPr lang="tr-TR" smtClean="0"/>
              <a:pPr/>
              <a:t>‹#›</a:t>
            </a:fld>
            <a:endParaRPr lang="tr-TR"/>
          </a:p>
        </p:txBody>
      </p:sp>
    </p:spTree>
    <p:extLst>
      <p:ext uri="{BB962C8B-B14F-4D97-AF65-F5344CB8AC3E}">
        <p14:creationId xmlns:p14="http://schemas.microsoft.com/office/powerpoint/2010/main" val="2074984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lvl1pPr>
              <a:defRPr/>
            </a:lvl1pPr>
          </a:lstStyle>
          <a:p>
            <a:r>
              <a:rPr lang="tr-TR"/>
              <a:t>Asıl başlık stili için tıklatın</a:t>
            </a:r>
          </a:p>
        </p:txBody>
      </p:sp>
      <p:sp>
        <p:nvSpPr>
          <p:cNvPr id="3" name="Metin Yer Tutucusu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4" name="İçerik Yer Tutucus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6" name="İçerik Yer Tutucus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p:cNvSpPr>
            <a:spLocks noGrp="1"/>
          </p:cNvSpPr>
          <p:nvPr>
            <p:ph type="dt" sz="half" idx="10"/>
          </p:nvPr>
        </p:nvSpPr>
        <p:spPr/>
        <p:txBody>
          <a:bodyPr/>
          <a:lstStyle/>
          <a:p>
            <a:fld id="{8AA3944F-F54D-4441-BD24-0D4C7FF75F60}" type="datetimeFigureOut">
              <a:rPr lang="tr-TR" smtClean="0"/>
              <a:pPr/>
              <a:t>13.06.2021</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fld id="{E08BDCB0-0A03-470F-BE02-73E7D14FEC1D}" type="slidenum">
              <a:rPr lang="tr-TR" smtClean="0"/>
              <a:pPr/>
              <a:t>‹#›</a:t>
            </a:fld>
            <a:endParaRPr lang="tr-TR"/>
          </a:p>
        </p:txBody>
      </p:sp>
    </p:spTree>
    <p:extLst>
      <p:ext uri="{BB962C8B-B14F-4D97-AF65-F5344CB8AC3E}">
        <p14:creationId xmlns:p14="http://schemas.microsoft.com/office/powerpoint/2010/main" val="1642013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Veri Yer Tutucusu 2"/>
          <p:cNvSpPr>
            <a:spLocks noGrp="1"/>
          </p:cNvSpPr>
          <p:nvPr>
            <p:ph type="dt" sz="half" idx="10"/>
          </p:nvPr>
        </p:nvSpPr>
        <p:spPr/>
        <p:txBody>
          <a:bodyPr/>
          <a:lstStyle/>
          <a:p>
            <a:fld id="{8AA3944F-F54D-4441-BD24-0D4C7FF75F60}" type="datetimeFigureOut">
              <a:rPr lang="tr-TR" smtClean="0"/>
              <a:pPr/>
              <a:t>13.06.2021</a:t>
            </a:fld>
            <a:endParaRPr lang="tr-TR"/>
          </a:p>
        </p:txBody>
      </p:sp>
      <p:sp>
        <p:nvSpPr>
          <p:cNvPr id="4" name="Altbilgi Yer Tutucusu 3"/>
          <p:cNvSpPr>
            <a:spLocks noGrp="1"/>
          </p:cNvSpPr>
          <p:nvPr>
            <p:ph type="ftr" sz="quarter" idx="11"/>
          </p:nvPr>
        </p:nvSpPr>
        <p:spPr/>
        <p:txBody>
          <a:bodyPr/>
          <a:lstStyle/>
          <a:p>
            <a:endParaRPr lang="tr-TR"/>
          </a:p>
        </p:txBody>
      </p:sp>
      <p:sp>
        <p:nvSpPr>
          <p:cNvPr id="5" name="Slayt Numarası Yer Tutucusu 4"/>
          <p:cNvSpPr>
            <a:spLocks noGrp="1"/>
          </p:cNvSpPr>
          <p:nvPr>
            <p:ph type="sldNum" sz="quarter" idx="12"/>
          </p:nvPr>
        </p:nvSpPr>
        <p:spPr/>
        <p:txBody>
          <a:bodyPr/>
          <a:lstStyle/>
          <a:p>
            <a:fld id="{E08BDCB0-0A03-470F-BE02-73E7D14FEC1D}" type="slidenum">
              <a:rPr lang="tr-TR" smtClean="0"/>
              <a:pPr/>
              <a:t>‹#›</a:t>
            </a:fld>
            <a:endParaRPr lang="tr-TR"/>
          </a:p>
        </p:txBody>
      </p:sp>
    </p:spTree>
    <p:extLst>
      <p:ext uri="{BB962C8B-B14F-4D97-AF65-F5344CB8AC3E}">
        <p14:creationId xmlns:p14="http://schemas.microsoft.com/office/powerpoint/2010/main" val="417761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8AA3944F-F54D-4441-BD24-0D4C7FF75F60}" type="datetimeFigureOut">
              <a:rPr lang="tr-TR" smtClean="0"/>
              <a:pPr/>
              <a:t>13.06.2021</a:t>
            </a:fld>
            <a:endParaRPr lang="tr-TR"/>
          </a:p>
        </p:txBody>
      </p:sp>
      <p:sp>
        <p:nvSpPr>
          <p:cNvPr id="3" name="Altbilgi Yer Tutucusu 2"/>
          <p:cNvSpPr>
            <a:spLocks noGrp="1"/>
          </p:cNvSpPr>
          <p:nvPr>
            <p:ph type="ftr" sz="quarter" idx="11"/>
          </p:nvPr>
        </p:nvSpPr>
        <p:spPr/>
        <p:txBody>
          <a:bodyPr/>
          <a:lstStyle/>
          <a:p>
            <a:endParaRPr lang="tr-TR"/>
          </a:p>
        </p:txBody>
      </p:sp>
      <p:sp>
        <p:nvSpPr>
          <p:cNvPr id="4" name="Slayt Numarası Yer Tutucusu 3"/>
          <p:cNvSpPr>
            <a:spLocks noGrp="1"/>
          </p:cNvSpPr>
          <p:nvPr>
            <p:ph type="sldNum" sz="quarter" idx="12"/>
          </p:nvPr>
        </p:nvSpPr>
        <p:spPr/>
        <p:txBody>
          <a:bodyPr/>
          <a:lstStyle/>
          <a:p>
            <a:fld id="{E08BDCB0-0A03-470F-BE02-73E7D14FEC1D}" type="slidenum">
              <a:rPr lang="tr-TR" smtClean="0"/>
              <a:pPr/>
              <a:t>‹#›</a:t>
            </a:fld>
            <a:endParaRPr lang="tr-TR"/>
          </a:p>
        </p:txBody>
      </p:sp>
    </p:spTree>
    <p:extLst>
      <p:ext uri="{BB962C8B-B14F-4D97-AF65-F5344CB8AC3E}">
        <p14:creationId xmlns:p14="http://schemas.microsoft.com/office/powerpoint/2010/main" val="3219327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p:cNvSpPr>
            <a:spLocks noGrp="1"/>
          </p:cNvSpPr>
          <p:nvPr>
            <p:ph type="title"/>
          </p:nvPr>
        </p:nvSpPr>
        <p:spPr>
          <a:xfrm>
            <a:off x="457200" y="273050"/>
            <a:ext cx="3008313" cy="1162050"/>
          </a:xfrm>
        </p:spPr>
        <p:txBody>
          <a:bodyPr anchor="b"/>
          <a:lstStyle>
            <a:lvl1pPr algn="l">
              <a:defRPr sz="2000" b="1"/>
            </a:lvl1pPr>
          </a:lstStyle>
          <a:p>
            <a:r>
              <a:rPr lang="tr-TR"/>
              <a:t>Asıl başlık stili için tıklatın</a:t>
            </a:r>
          </a:p>
        </p:txBody>
      </p:sp>
      <p:sp>
        <p:nvSpPr>
          <p:cNvPr id="3" name="İçerik Yer Tutucus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Veri Yer Tutucusu 4"/>
          <p:cNvSpPr>
            <a:spLocks noGrp="1"/>
          </p:cNvSpPr>
          <p:nvPr>
            <p:ph type="dt" sz="half" idx="10"/>
          </p:nvPr>
        </p:nvSpPr>
        <p:spPr/>
        <p:txBody>
          <a:bodyPr/>
          <a:lstStyle/>
          <a:p>
            <a:fld id="{8AA3944F-F54D-4441-BD24-0D4C7FF75F60}" type="datetimeFigureOut">
              <a:rPr lang="tr-TR" smtClean="0"/>
              <a:pPr/>
              <a:t>13.06.2021</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E08BDCB0-0A03-470F-BE02-73E7D14FEC1D}" type="slidenum">
              <a:rPr lang="tr-TR" smtClean="0"/>
              <a:pPr/>
              <a:t>‹#›</a:t>
            </a:fld>
            <a:endParaRPr lang="tr-TR"/>
          </a:p>
        </p:txBody>
      </p:sp>
    </p:spTree>
    <p:extLst>
      <p:ext uri="{BB962C8B-B14F-4D97-AF65-F5344CB8AC3E}">
        <p14:creationId xmlns:p14="http://schemas.microsoft.com/office/powerpoint/2010/main" val="1550222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p:cNvSpPr>
            <a:spLocks noGrp="1"/>
          </p:cNvSpPr>
          <p:nvPr>
            <p:ph type="title"/>
          </p:nvPr>
        </p:nvSpPr>
        <p:spPr>
          <a:xfrm>
            <a:off x="1792288" y="4800600"/>
            <a:ext cx="5486400" cy="566738"/>
          </a:xfrm>
        </p:spPr>
        <p:txBody>
          <a:bodyPr anchor="b"/>
          <a:lstStyle>
            <a:lvl1pPr algn="l">
              <a:defRPr sz="2000" b="1"/>
            </a:lvl1pPr>
          </a:lstStyle>
          <a:p>
            <a:r>
              <a:rPr lang="tr-TR"/>
              <a:t>Asıl başlık stili için tıklatın</a:t>
            </a:r>
          </a:p>
        </p:txBody>
      </p:sp>
      <p:sp>
        <p:nvSpPr>
          <p:cNvPr id="3" name="Resim Yer Tutucusu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Veri Yer Tutucusu 4"/>
          <p:cNvSpPr>
            <a:spLocks noGrp="1"/>
          </p:cNvSpPr>
          <p:nvPr>
            <p:ph type="dt" sz="half" idx="10"/>
          </p:nvPr>
        </p:nvSpPr>
        <p:spPr/>
        <p:txBody>
          <a:bodyPr/>
          <a:lstStyle/>
          <a:p>
            <a:fld id="{8AA3944F-F54D-4441-BD24-0D4C7FF75F60}" type="datetimeFigureOut">
              <a:rPr lang="tr-TR" smtClean="0"/>
              <a:pPr/>
              <a:t>13.06.2021</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E08BDCB0-0A03-470F-BE02-73E7D14FEC1D}" type="slidenum">
              <a:rPr lang="tr-TR" smtClean="0"/>
              <a:pPr/>
              <a:t>‹#›</a:t>
            </a:fld>
            <a:endParaRPr lang="tr-TR"/>
          </a:p>
        </p:txBody>
      </p:sp>
    </p:spTree>
    <p:extLst>
      <p:ext uri="{BB962C8B-B14F-4D97-AF65-F5344CB8AC3E}">
        <p14:creationId xmlns:p14="http://schemas.microsoft.com/office/powerpoint/2010/main" val="1814797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tr-TR"/>
              <a:t>Asıl başlık stili için tıklatın</a:t>
            </a:r>
          </a:p>
        </p:txBody>
      </p:sp>
      <p:sp>
        <p:nvSpPr>
          <p:cNvPr id="3" name="Metin Yer Tutucusu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A3944F-F54D-4441-BD24-0D4C7FF75F60}" type="datetimeFigureOut">
              <a:rPr lang="tr-TR" smtClean="0"/>
              <a:pPr/>
              <a:t>13.06.2021</a:t>
            </a:fld>
            <a:endParaRPr lang="tr-TR"/>
          </a:p>
        </p:txBody>
      </p:sp>
      <p:sp>
        <p:nvSpPr>
          <p:cNvPr id="5" name="Altbilgi Yer Tutucusu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8BDCB0-0A03-470F-BE02-73E7D14FEC1D}" type="slidenum">
              <a:rPr lang="tr-TR" smtClean="0"/>
              <a:pPr/>
              <a:t>‹#›</a:t>
            </a:fld>
            <a:endParaRPr lang="tr-TR"/>
          </a:p>
        </p:txBody>
      </p:sp>
    </p:spTree>
    <p:extLst>
      <p:ext uri="{BB962C8B-B14F-4D97-AF65-F5344CB8AC3E}">
        <p14:creationId xmlns:p14="http://schemas.microsoft.com/office/powerpoint/2010/main" val="41957742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25053"/>
            <a:ext cx="9144000" cy="4932947"/>
          </a:xfrm>
          <a:prstGeom prst="rect">
            <a:avLst/>
          </a:prstGeom>
        </p:spPr>
      </p:pic>
      <p:pic>
        <p:nvPicPr>
          <p:cNvPr id="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61" y="-27385"/>
            <a:ext cx="9144000" cy="195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İçerik Yer Tutucusu 2"/>
          <p:cNvSpPr>
            <a:spLocks noGrp="1"/>
          </p:cNvSpPr>
          <p:nvPr>
            <p:ph idx="1"/>
          </p:nvPr>
        </p:nvSpPr>
        <p:spPr>
          <a:xfrm>
            <a:off x="899592" y="1039214"/>
            <a:ext cx="8712968" cy="923330"/>
          </a:xfrm>
        </p:spPr>
        <p:txBody>
          <a:bodyPr>
            <a:noAutofit/>
          </a:bodyPr>
          <a:lstStyle/>
          <a:p>
            <a:pPr marL="0" indent="0">
              <a:buNone/>
            </a:pPr>
            <a:r>
              <a:rPr lang="tr-TR" sz="5400" b="1" dirty="0"/>
              <a:t>11.KRİZ ve STRES YÖNETİMİ</a:t>
            </a:r>
          </a:p>
          <a:p>
            <a:endParaRPr lang="tr-TR" sz="5400" b="1" dirty="0"/>
          </a:p>
        </p:txBody>
      </p:sp>
      <p:pic>
        <p:nvPicPr>
          <p:cNvPr id="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291263"/>
            <a:ext cx="9144000"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Metin kutusu 1">
            <a:extLst>
              <a:ext uri="{FF2B5EF4-FFF2-40B4-BE49-F238E27FC236}">
                <a16:creationId xmlns:a16="http://schemas.microsoft.com/office/drawing/2014/main" id="{7CB0C358-FF2E-468A-8485-91A8CE7E3C7F}"/>
              </a:ext>
            </a:extLst>
          </p:cNvPr>
          <p:cNvSpPr txBox="1"/>
          <p:nvPr/>
        </p:nvSpPr>
        <p:spPr>
          <a:xfrm>
            <a:off x="1907704" y="78393"/>
            <a:ext cx="5328592" cy="923330"/>
          </a:xfrm>
          <a:prstGeom prst="rect">
            <a:avLst/>
          </a:prstGeom>
          <a:noFill/>
        </p:spPr>
        <p:txBody>
          <a:bodyPr wrap="square" rtlCol="0">
            <a:spAutoFit/>
          </a:bodyPr>
          <a:lstStyle/>
          <a:p>
            <a:r>
              <a:rPr lang="tr-TR" sz="5400" b="1" dirty="0"/>
              <a:t>STRES YÖNETİMİ</a:t>
            </a:r>
          </a:p>
        </p:txBody>
      </p:sp>
    </p:spTree>
    <p:extLst>
      <p:ext uri="{BB962C8B-B14F-4D97-AF65-F5344CB8AC3E}">
        <p14:creationId xmlns:p14="http://schemas.microsoft.com/office/powerpoint/2010/main" val="17479444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çerik Yer Tutucusu" descr="Big-Cats-wild-animals-34365410-1920-1200.jpg"/>
          <p:cNvPicPr>
            <a:picLocks noGrp="1" noChangeAspect="1"/>
          </p:cNvPicPr>
          <p:nvPr>
            <p:ph idx="1"/>
          </p:nvPr>
        </p:nvPicPr>
        <p:blipFill>
          <a:blip r:embed="rId2"/>
          <a:stretch>
            <a:fillRect/>
          </a:stretch>
        </p:blipFill>
        <p:spPr>
          <a:xfrm>
            <a:off x="71406" y="1143008"/>
            <a:ext cx="9029725" cy="5643578"/>
          </a:xfrm>
        </p:spPr>
      </p:pic>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8596" y="1571612"/>
            <a:ext cx="8513475" cy="2357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4 Dikdörtgen"/>
          <p:cNvSpPr/>
          <p:nvPr/>
        </p:nvSpPr>
        <p:spPr>
          <a:xfrm>
            <a:off x="642910" y="2071678"/>
            <a:ext cx="8143932" cy="1138773"/>
          </a:xfrm>
          <a:prstGeom prst="rect">
            <a:avLst/>
          </a:prstGeom>
        </p:spPr>
        <p:txBody>
          <a:bodyPr wrap="square">
            <a:spAutoFit/>
          </a:bodyPr>
          <a:lstStyle/>
          <a:p>
            <a:r>
              <a:rPr lang="tr-TR" sz="3600" b="1" dirty="0">
                <a:solidFill>
                  <a:schemeClr val="tx2"/>
                </a:solidFill>
              </a:rPr>
              <a:t>KRİZLER</a:t>
            </a:r>
            <a:r>
              <a:rPr lang="tr-TR" sz="3200" dirty="0"/>
              <a:t> Bir örgütün üst düzey hedeflerini ve işleyiş düzenini tehdit eden durumlardır.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11 Resim" descr="self-defense-clipart-dMTLGk5ia.jpeg"/>
          <p:cNvPicPr>
            <a:picLocks noChangeAspect="1"/>
          </p:cNvPicPr>
          <p:nvPr/>
        </p:nvPicPr>
        <p:blipFill>
          <a:blip r:embed="rId2"/>
          <a:stretch>
            <a:fillRect/>
          </a:stretch>
        </p:blipFill>
        <p:spPr>
          <a:xfrm>
            <a:off x="1828800" y="0"/>
            <a:ext cx="5486400" cy="6858000"/>
          </a:xfrm>
          <a:prstGeom prst="rect">
            <a:avLst/>
          </a:prstGeom>
        </p:spPr>
      </p:pic>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291263"/>
            <a:ext cx="9144000"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Metin kutusu 15"/>
          <p:cNvSpPr txBox="1"/>
          <p:nvPr/>
        </p:nvSpPr>
        <p:spPr>
          <a:xfrm>
            <a:off x="467544" y="1089610"/>
            <a:ext cx="184731" cy="646331"/>
          </a:xfrm>
          <a:prstGeom prst="rect">
            <a:avLst/>
          </a:prstGeom>
          <a:noFill/>
        </p:spPr>
        <p:txBody>
          <a:bodyPr wrap="none" rtlCol="0">
            <a:spAutoFit/>
          </a:bodyPr>
          <a:lstStyle/>
          <a:p>
            <a:endParaRPr lang="tr-TR" sz="3600" dirty="0">
              <a:latin typeface="Impact" pitchFamily="34" charset="0"/>
            </a:endParaRPr>
          </a:p>
        </p:txBody>
      </p:sp>
      <p:sp>
        <p:nvSpPr>
          <p:cNvPr id="17" name="Metin kutusu 16"/>
          <p:cNvSpPr txBox="1"/>
          <p:nvPr/>
        </p:nvSpPr>
        <p:spPr>
          <a:xfrm>
            <a:off x="467544" y="2204864"/>
            <a:ext cx="184731" cy="369332"/>
          </a:xfrm>
          <a:prstGeom prst="rect">
            <a:avLst/>
          </a:prstGeom>
          <a:noFill/>
        </p:spPr>
        <p:txBody>
          <a:bodyPr wrap="none" rtlCol="0">
            <a:spAutoFit/>
          </a:bodyPr>
          <a:lstStyle/>
          <a:p>
            <a:endParaRPr lang="tr-TR" dirty="0"/>
          </a:p>
        </p:txBody>
      </p:sp>
      <p:pic>
        <p:nvPicPr>
          <p:cNvPr id="1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1909" y="2643182"/>
            <a:ext cx="8692091" cy="1928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Metin kutusu 9"/>
          <p:cNvSpPr txBox="1"/>
          <p:nvPr/>
        </p:nvSpPr>
        <p:spPr>
          <a:xfrm>
            <a:off x="642879" y="2357430"/>
            <a:ext cx="8501121" cy="1815882"/>
          </a:xfrm>
          <a:prstGeom prst="rect">
            <a:avLst/>
          </a:prstGeom>
          <a:noFill/>
        </p:spPr>
        <p:txBody>
          <a:bodyPr wrap="square" rtlCol="0">
            <a:spAutoFit/>
          </a:bodyPr>
          <a:lstStyle/>
          <a:p>
            <a:endParaRPr lang="tr-TR" sz="2800" dirty="0"/>
          </a:p>
          <a:p>
            <a:r>
              <a:rPr lang="tr-TR" sz="2800" b="1" dirty="0">
                <a:solidFill>
                  <a:schemeClr val="tx2"/>
                </a:solidFill>
              </a:rPr>
              <a:t>KRİZLER</a:t>
            </a:r>
            <a:r>
              <a:rPr lang="tr-TR" sz="2400" dirty="0"/>
              <a:t> </a:t>
            </a:r>
            <a:r>
              <a:rPr lang="tr-TR" sz="2800" dirty="0"/>
              <a:t>Örgütün yaşamını tehlikeye sokan ve ivedi tepki gösterilmesi gerektiren, örgütte gerilim yaratan bir durumdur.</a:t>
            </a:r>
          </a:p>
        </p:txBody>
      </p:sp>
    </p:spTree>
    <p:extLst>
      <p:ext uri="{BB962C8B-B14F-4D97-AF65-F5344CB8AC3E}">
        <p14:creationId xmlns:p14="http://schemas.microsoft.com/office/powerpoint/2010/main" val="2919411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8 Resim" descr="deciciones.jpg"/>
          <p:cNvPicPr>
            <a:picLocks noChangeAspect="1"/>
          </p:cNvPicPr>
          <p:nvPr/>
        </p:nvPicPr>
        <p:blipFill>
          <a:blip r:embed="rId2"/>
          <a:stretch>
            <a:fillRect/>
          </a:stretch>
        </p:blipFill>
        <p:spPr>
          <a:xfrm>
            <a:off x="523594" y="0"/>
            <a:ext cx="8096812" cy="6858000"/>
          </a:xfrm>
          <a:prstGeom prst="rect">
            <a:avLst/>
          </a:prstGeom>
        </p:spPr>
      </p:pic>
      <p:pic>
        <p:nvPicPr>
          <p:cNvPr id="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291263"/>
            <a:ext cx="9144000"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Metin kutusu 9"/>
          <p:cNvSpPr txBox="1"/>
          <p:nvPr/>
        </p:nvSpPr>
        <p:spPr>
          <a:xfrm>
            <a:off x="428596" y="0"/>
            <a:ext cx="2924198" cy="830997"/>
          </a:xfrm>
          <a:prstGeom prst="rect">
            <a:avLst/>
          </a:prstGeom>
          <a:noFill/>
        </p:spPr>
        <p:txBody>
          <a:bodyPr wrap="none" rtlCol="0">
            <a:spAutoFit/>
          </a:bodyPr>
          <a:lstStyle/>
          <a:p>
            <a:r>
              <a:rPr lang="tr-TR" sz="4800" dirty="0">
                <a:latin typeface="Impact" pitchFamily="34" charset="0"/>
              </a:rPr>
              <a:t>Kriz Türleri</a:t>
            </a:r>
          </a:p>
        </p:txBody>
      </p:sp>
      <p:sp>
        <p:nvSpPr>
          <p:cNvPr id="11" name="Metin kutusu 10"/>
          <p:cNvSpPr txBox="1"/>
          <p:nvPr/>
        </p:nvSpPr>
        <p:spPr>
          <a:xfrm>
            <a:off x="500066" y="642918"/>
            <a:ext cx="8858280" cy="1569660"/>
          </a:xfrm>
          <a:prstGeom prst="rect">
            <a:avLst/>
          </a:prstGeom>
          <a:noFill/>
        </p:spPr>
        <p:txBody>
          <a:bodyPr wrap="square" rtlCol="0">
            <a:spAutoFit/>
          </a:bodyPr>
          <a:lstStyle/>
          <a:p>
            <a:r>
              <a:rPr lang="tr-TR" sz="3200" dirty="0"/>
              <a:t>ABD’deki Kriz Yönetimi Enstitüsü (ICM) krizleri 4 kategoriye ayırmaktadır.</a:t>
            </a:r>
          </a:p>
          <a:p>
            <a:endParaRPr lang="tr-TR" sz="3200" dirty="0"/>
          </a:p>
        </p:txBody>
      </p:sp>
    </p:spTree>
    <p:extLst>
      <p:ext uri="{BB962C8B-B14F-4D97-AF65-F5344CB8AC3E}">
        <p14:creationId xmlns:p14="http://schemas.microsoft.com/office/powerpoint/2010/main" val="603271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357158" y="714364"/>
            <a:ext cx="8229600" cy="1143000"/>
          </a:xfrm>
        </p:spPr>
        <p:txBody>
          <a:bodyPr>
            <a:normAutofit fontScale="90000"/>
          </a:bodyPr>
          <a:lstStyle/>
          <a:p>
            <a:r>
              <a:rPr lang="tr-TR" dirty="0"/>
              <a:t>1-Doğal Afetlerin açtığı yol açtığı krizler</a:t>
            </a:r>
            <a:br>
              <a:rPr lang="tr-TR" dirty="0"/>
            </a:br>
            <a:endParaRPr lang="tr-TR" dirty="0"/>
          </a:p>
        </p:txBody>
      </p:sp>
      <p:pic>
        <p:nvPicPr>
          <p:cNvPr id="4" name="3 İçerik Yer Tutucusu" descr="falling-big-1.jpg"/>
          <p:cNvPicPr>
            <a:picLocks noGrp="1" noChangeAspect="1"/>
          </p:cNvPicPr>
          <p:nvPr>
            <p:ph idx="1"/>
          </p:nvPr>
        </p:nvPicPr>
        <p:blipFill>
          <a:blip r:embed="rId2"/>
          <a:stretch>
            <a:fillRect/>
          </a:stretch>
        </p:blipFill>
        <p:spPr>
          <a:xfrm>
            <a:off x="40368" y="1571612"/>
            <a:ext cx="8960788" cy="3973180"/>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428596" y="642918"/>
            <a:ext cx="8229600" cy="1143000"/>
          </a:xfrm>
        </p:spPr>
        <p:txBody>
          <a:bodyPr>
            <a:normAutofit fontScale="90000"/>
          </a:bodyPr>
          <a:lstStyle/>
          <a:p>
            <a:r>
              <a:rPr lang="tr-TR" dirty="0"/>
              <a:t>2-Mekanik problemlerin oluşturduğu krizler</a:t>
            </a:r>
            <a:br>
              <a:rPr lang="tr-TR" dirty="0"/>
            </a:br>
            <a:endParaRPr lang="tr-TR" dirty="0"/>
          </a:p>
        </p:txBody>
      </p:sp>
      <p:pic>
        <p:nvPicPr>
          <p:cNvPr id="4" name="3 İçerik Yer Tutucusu" descr="biomecanica_innovem_einstein-1900x700_c.jpg"/>
          <p:cNvPicPr>
            <a:picLocks noGrp="1" noChangeAspect="1"/>
          </p:cNvPicPr>
          <p:nvPr>
            <p:ph idx="1"/>
          </p:nvPr>
        </p:nvPicPr>
        <p:blipFill>
          <a:blip r:embed="rId2"/>
          <a:stretch>
            <a:fillRect/>
          </a:stretch>
        </p:blipFill>
        <p:spPr>
          <a:xfrm>
            <a:off x="95143" y="1785926"/>
            <a:ext cx="8977451" cy="3307482"/>
          </a:xfrm>
        </p:spPr>
      </p:pic>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291263"/>
            <a:ext cx="9144000"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4029100" y="1071546"/>
            <a:ext cx="5186370" cy="3500454"/>
          </a:xfrm>
        </p:spPr>
        <p:txBody>
          <a:bodyPr>
            <a:normAutofit/>
          </a:bodyPr>
          <a:lstStyle/>
          <a:p>
            <a:r>
              <a:rPr lang="tr-TR" dirty="0"/>
              <a:t>3- İnsan hatalarından kaynaklanan krizler</a:t>
            </a:r>
            <a:br>
              <a:rPr lang="tr-TR" dirty="0"/>
            </a:br>
            <a:endParaRPr lang="tr-TR" dirty="0"/>
          </a:p>
        </p:txBody>
      </p:sp>
      <p:pic>
        <p:nvPicPr>
          <p:cNvPr id="4" name="3 İçerik Yer Tutucusu" descr="once-is-guvenligi.jpg"/>
          <p:cNvPicPr>
            <a:picLocks noGrp="1" noChangeAspect="1"/>
          </p:cNvPicPr>
          <p:nvPr>
            <p:ph idx="1"/>
          </p:nvPr>
        </p:nvPicPr>
        <p:blipFill>
          <a:blip r:embed="rId2"/>
          <a:stretch>
            <a:fillRect/>
          </a:stretch>
        </p:blipFill>
        <p:spPr>
          <a:xfrm>
            <a:off x="285720" y="285728"/>
            <a:ext cx="3902431" cy="5463403"/>
          </a:xfrm>
        </p:spPr>
      </p:pic>
      <p:pic>
        <p:nvPicPr>
          <p:cNvPr id="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291263"/>
            <a:ext cx="9144000"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çerik Yer Tutucusu" descr="decisiones1.jpg"/>
          <p:cNvPicPr>
            <a:picLocks noGrp="1" noChangeAspect="1"/>
          </p:cNvPicPr>
          <p:nvPr>
            <p:ph idx="1"/>
          </p:nvPr>
        </p:nvPicPr>
        <p:blipFill>
          <a:blip r:embed="rId2"/>
          <a:stretch>
            <a:fillRect/>
          </a:stretch>
        </p:blipFill>
        <p:spPr>
          <a:xfrm>
            <a:off x="71406" y="0"/>
            <a:ext cx="9006781" cy="6357934"/>
          </a:xfrm>
        </p:spPr>
      </p:pic>
      <p:pic>
        <p:nvPicPr>
          <p:cNvPr id="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720" y="214290"/>
            <a:ext cx="8334795" cy="1735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Başlık"/>
          <p:cNvSpPr>
            <a:spLocks noGrp="1"/>
          </p:cNvSpPr>
          <p:nvPr>
            <p:ph type="title"/>
          </p:nvPr>
        </p:nvSpPr>
        <p:spPr>
          <a:xfrm>
            <a:off x="357158" y="642918"/>
            <a:ext cx="8229600" cy="1143000"/>
          </a:xfrm>
        </p:spPr>
        <p:txBody>
          <a:bodyPr>
            <a:normAutofit fontScale="90000"/>
          </a:bodyPr>
          <a:lstStyle/>
          <a:p>
            <a:r>
              <a:rPr lang="tr-TR" dirty="0"/>
              <a:t>4-Yönetimsel karar/kararsızlıkların yol açtığı krizler</a:t>
            </a:r>
            <a:br>
              <a:rPr lang="tr-TR" dirty="0"/>
            </a:br>
            <a:endParaRPr lang="tr-TR" dirty="0"/>
          </a:p>
        </p:txBody>
      </p:sp>
      <p:pic>
        <p:nvPicPr>
          <p:cNvPr id="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291263"/>
            <a:ext cx="9144000"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Resim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3871" y="0"/>
            <a:ext cx="5976257" cy="6858000"/>
          </a:xfrm>
          <a:prstGeom prst="rect">
            <a:avLst/>
          </a:prstGeom>
        </p:spPr>
      </p:pic>
      <p:pic>
        <p:nvPicPr>
          <p:cNvPr id="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720" y="1000108"/>
            <a:ext cx="8334795" cy="2286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291263"/>
            <a:ext cx="9144000"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Metin kutusu 10"/>
          <p:cNvSpPr txBox="1"/>
          <p:nvPr/>
        </p:nvSpPr>
        <p:spPr>
          <a:xfrm>
            <a:off x="394894" y="1634024"/>
            <a:ext cx="8064896" cy="707886"/>
          </a:xfrm>
          <a:prstGeom prst="rect">
            <a:avLst/>
          </a:prstGeom>
          <a:noFill/>
        </p:spPr>
        <p:txBody>
          <a:bodyPr wrap="square" rtlCol="0">
            <a:spAutoFit/>
          </a:bodyPr>
          <a:lstStyle/>
          <a:p>
            <a:r>
              <a:rPr lang="tr-TR" sz="2000" dirty="0"/>
              <a:t>Genel olarak daha çok </a:t>
            </a:r>
            <a:r>
              <a:rPr lang="tr-TR" sz="2000" dirty="0">
                <a:solidFill>
                  <a:srgbClr val="FF0000"/>
                </a:solidFill>
              </a:rPr>
              <a:t>Yönetimsel Karar ve kararsızlıklardan</a:t>
            </a:r>
            <a:r>
              <a:rPr lang="tr-TR" sz="2000" dirty="0"/>
              <a:t> kaynaklı oluşan krizlerin üzerinde önemle durulmaktadır. </a:t>
            </a:r>
          </a:p>
        </p:txBody>
      </p:sp>
    </p:spTree>
    <p:extLst>
      <p:ext uri="{BB962C8B-B14F-4D97-AF65-F5344CB8AC3E}">
        <p14:creationId xmlns:p14="http://schemas.microsoft.com/office/powerpoint/2010/main" val="2580026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Resim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77098"/>
            <a:ext cx="9144000" cy="6103803"/>
          </a:xfrm>
          <a:prstGeom prst="rect">
            <a:avLst/>
          </a:prstGeom>
        </p:spPr>
      </p:pic>
      <p:pic>
        <p:nvPicPr>
          <p:cNvPr id="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7469" y="4243836"/>
            <a:ext cx="8689061" cy="2023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291263"/>
            <a:ext cx="9144000"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Metin kutusu 9"/>
          <p:cNvSpPr txBox="1"/>
          <p:nvPr/>
        </p:nvSpPr>
        <p:spPr>
          <a:xfrm>
            <a:off x="1222589" y="346557"/>
            <a:ext cx="6698822" cy="954107"/>
          </a:xfrm>
          <a:prstGeom prst="rect">
            <a:avLst/>
          </a:prstGeom>
          <a:noFill/>
        </p:spPr>
        <p:txBody>
          <a:bodyPr wrap="none" rtlCol="0">
            <a:spAutoFit/>
          </a:bodyPr>
          <a:lstStyle/>
          <a:p>
            <a:pPr algn="ctr"/>
            <a:r>
              <a:rPr lang="tr-TR" sz="2800" dirty="0"/>
              <a:t>ÖRGÜTLERİN KRİZLE YÜZ YÜZE GELMESİNDE </a:t>
            </a:r>
          </a:p>
          <a:p>
            <a:pPr algn="ctr"/>
            <a:r>
              <a:rPr lang="tr-TR" sz="2800" dirty="0"/>
              <a:t>ROL OYNAYAN FAKTÖRLER</a:t>
            </a:r>
          </a:p>
        </p:txBody>
      </p:sp>
      <p:sp>
        <p:nvSpPr>
          <p:cNvPr id="11" name="Metin kutusu 10"/>
          <p:cNvSpPr txBox="1"/>
          <p:nvPr/>
        </p:nvSpPr>
        <p:spPr>
          <a:xfrm>
            <a:off x="251520" y="4149080"/>
            <a:ext cx="3961082" cy="2246769"/>
          </a:xfrm>
          <a:prstGeom prst="rect">
            <a:avLst/>
          </a:prstGeom>
          <a:noFill/>
        </p:spPr>
        <p:txBody>
          <a:bodyPr wrap="square" rtlCol="0">
            <a:spAutoFit/>
          </a:bodyPr>
          <a:lstStyle/>
          <a:p>
            <a:r>
              <a:rPr lang="tr-TR" sz="2000" dirty="0"/>
              <a:t>1</a:t>
            </a:r>
            <a:r>
              <a:rPr lang="tr-TR" sz="2000" b="1" dirty="0"/>
              <a:t>-Çevresel Faktörler</a:t>
            </a:r>
            <a:r>
              <a:rPr lang="tr-TR" sz="2000" dirty="0"/>
              <a:t>: </a:t>
            </a:r>
          </a:p>
          <a:p>
            <a:r>
              <a:rPr lang="tr-TR" sz="2000" dirty="0"/>
              <a:t>-Ekonomik sistem ve durum</a:t>
            </a:r>
          </a:p>
          <a:p>
            <a:r>
              <a:rPr lang="tr-TR" sz="2000" dirty="0"/>
              <a:t>-Teknolojik Gelişmeler</a:t>
            </a:r>
          </a:p>
          <a:p>
            <a:r>
              <a:rPr lang="tr-TR" sz="2000" dirty="0"/>
              <a:t>-Toplumsal ve Kültürel Etmenler</a:t>
            </a:r>
          </a:p>
          <a:p>
            <a:r>
              <a:rPr lang="tr-TR" sz="2000" dirty="0"/>
              <a:t>-Hukuki ve Siyasi Etmenler</a:t>
            </a:r>
          </a:p>
          <a:p>
            <a:r>
              <a:rPr lang="tr-TR" sz="2000" dirty="0"/>
              <a:t>-Uluslar arası çevre Etmenleri</a:t>
            </a:r>
          </a:p>
          <a:p>
            <a:r>
              <a:rPr lang="tr-TR" sz="2000" dirty="0"/>
              <a:t>-Doğal Faktörler</a:t>
            </a:r>
          </a:p>
        </p:txBody>
      </p:sp>
      <p:sp>
        <p:nvSpPr>
          <p:cNvPr id="12" name="Metin kutusu 11"/>
          <p:cNvSpPr txBox="1"/>
          <p:nvPr/>
        </p:nvSpPr>
        <p:spPr>
          <a:xfrm>
            <a:off x="4145727" y="4174048"/>
            <a:ext cx="4746753" cy="1631216"/>
          </a:xfrm>
          <a:prstGeom prst="rect">
            <a:avLst/>
          </a:prstGeom>
          <a:noFill/>
        </p:spPr>
        <p:txBody>
          <a:bodyPr wrap="square" rtlCol="0">
            <a:spAutoFit/>
          </a:bodyPr>
          <a:lstStyle/>
          <a:p>
            <a:r>
              <a:rPr lang="tr-TR" sz="2000" dirty="0"/>
              <a:t>2</a:t>
            </a:r>
            <a:r>
              <a:rPr lang="tr-TR" sz="2000" b="1" dirty="0"/>
              <a:t>-Örgütsel Faktörler</a:t>
            </a:r>
            <a:r>
              <a:rPr lang="tr-TR" sz="2000" dirty="0"/>
              <a:t>: </a:t>
            </a:r>
          </a:p>
          <a:p>
            <a:r>
              <a:rPr lang="tr-TR" sz="2000" dirty="0"/>
              <a:t>-Örgütsel Yapı(</a:t>
            </a:r>
            <a:r>
              <a:rPr lang="tr-TR" sz="1400" dirty="0"/>
              <a:t>Örgütsel yapı katı ve değişime açık </a:t>
            </a:r>
            <a:r>
              <a:rPr lang="tr-TR" sz="1400" dirty="0" err="1"/>
              <a:t>değlse</a:t>
            </a:r>
            <a:r>
              <a:rPr lang="tr-TR" sz="1400" dirty="0"/>
              <a:t>)</a:t>
            </a:r>
            <a:endParaRPr lang="tr-TR" sz="2000" dirty="0"/>
          </a:p>
          <a:p>
            <a:endParaRPr lang="tr-TR" sz="2000" dirty="0"/>
          </a:p>
          <a:p>
            <a:r>
              <a:rPr lang="tr-TR" sz="2000" dirty="0"/>
              <a:t>-Yönetimin Niteliği</a:t>
            </a:r>
          </a:p>
          <a:p>
            <a:endParaRPr lang="tr-TR" sz="2000" dirty="0"/>
          </a:p>
        </p:txBody>
      </p:sp>
    </p:spTree>
    <p:extLst>
      <p:ext uri="{BB962C8B-B14F-4D97-AF65-F5344CB8AC3E}">
        <p14:creationId xmlns:p14="http://schemas.microsoft.com/office/powerpoint/2010/main" val="4003923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çerik Yer Tutucusu" descr="2000px-Volkswagen_logo_2012.svg.png"/>
          <p:cNvPicPr>
            <a:picLocks noGrp="1" noChangeAspect="1"/>
          </p:cNvPicPr>
          <p:nvPr>
            <p:ph idx="1"/>
          </p:nvPr>
        </p:nvPicPr>
        <p:blipFill>
          <a:blip r:embed="rId2" cstate="print"/>
          <a:stretch>
            <a:fillRect/>
          </a:stretch>
        </p:blipFill>
        <p:spPr>
          <a:xfrm>
            <a:off x="0" y="4286232"/>
            <a:ext cx="2571768" cy="2571768"/>
          </a:xfrm>
        </p:spPr>
      </p:pic>
      <p:sp>
        <p:nvSpPr>
          <p:cNvPr id="2" name="1 Başlık"/>
          <p:cNvSpPr>
            <a:spLocks noGrp="1"/>
          </p:cNvSpPr>
          <p:nvPr>
            <p:ph type="title"/>
          </p:nvPr>
        </p:nvSpPr>
        <p:spPr>
          <a:xfrm>
            <a:off x="357158" y="285736"/>
            <a:ext cx="8229600" cy="1143000"/>
          </a:xfrm>
        </p:spPr>
        <p:txBody>
          <a:bodyPr>
            <a:normAutofit fontScale="90000"/>
          </a:bodyPr>
          <a:lstStyle/>
          <a:p>
            <a:r>
              <a:rPr lang="tr-TR" sz="3100" b="1" dirty="0"/>
              <a:t>Son zamanlarda Yaşanan Bir Kriz Örneği: </a:t>
            </a:r>
            <a:br>
              <a:rPr lang="tr-TR" sz="3100" b="1" dirty="0"/>
            </a:br>
            <a:r>
              <a:rPr lang="tr-TR" sz="3100" b="1" dirty="0"/>
              <a:t>“Volkswagen çalışanlarını suçladı”</a:t>
            </a:r>
            <a:br>
              <a:rPr lang="tr-TR" b="1" dirty="0"/>
            </a:br>
            <a:endParaRPr lang="tr-TR" dirty="0"/>
          </a:p>
        </p:txBody>
      </p:sp>
      <p:sp>
        <p:nvSpPr>
          <p:cNvPr id="5" name="4 Dikdörtgen"/>
          <p:cNvSpPr/>
          <p:nvPr/>
        </p:nvSpPr>
        <p:spPr>
          <a:xfrm>
            <a:off x="285720" y="1285860"/>
            <a:ext cx="8572560" cy="2800767"/>
          </a:xfrm>
          <a:prstGeom prst="rect">
            <a:avLst/>
          </a:prstGeom>
        </p:spPr>
        <p:txBody>
          <a:bodyPr wrap="square">
            <a:spAutoFit/>
          </a:bodyPr>
          <a:lstStyle/>
          <a:p>
            <a:pPr fontAlgn="base"/>
            <a:r>
              <a:rPr lang="tr-TR" sz="2200" dirty="0"/>
              <a:t>Emisyon krizi ile ilgili </a:t>
            </a:r>
            <a:r>
              <a:rPr lang="tr-TR" sz="2200" dirty="0" err="1"/>
              <a:t>BBC'ye</a:t>
            </a:r>
            <a:r>
              <a:rPr lang="tr-TR" sz="2200" dirty="0"/>
              <a:t> konuşan Volkswagen Yönetim Kurulu Üyesi </a:t>
            </a:r>
            <a:r>
              <a:rPr lang="tr-TR" sz="2200" dirty="0" err="1"/>
              <a:t>Olaf</a:t>
            </a:r>
            <a:r>
              <a:rPr lang="tr-TR" sz="2200" dirty="0"/>
              <a:t> </a:t>
            </a:r>
            <a:r>
              <a:rPr lang="tr-TR" sz="2200" dirty="0" err="1"/>
              <a:t>Lies</a:t>
            </a:r>
            <a:r>
              <a:rPr lang="tr-TR" sz="2200" dirty="0"/>
              <a:t> çalışanlarını sorumlu göstererek, "hileli yazılım indirenlerin şahsi sorumluluk alması gerekiyor" dedi. ABD '</a:t>
            </a:r>
            <a:r>
              <a:rPr lang="tr-TR" sz="2200" dirty="0" err="1"/>
              <a:t>nin</a:t>
            </a:r>
            <a:r>
              <a:rPr lang="tr-TR" sz="2200" dirty="0"/>
              <a:t> Çevre Koruma Müdürlüğü (EPA) geçen hafta Volkswagen'in dizel motorlu araçlarına fabrika çıkışında yapılan egzoz emisyon testlerinin hatalı olduğunu açıkladı. </a:t>
            </a:r>
            <a:r>
              <a:rPr lang="tr-TR" sz="2200" dirty="0">
                <a:solidFill>
                  <a:srgbClr val="0070C0"/>
                </a:solidFill>
              </a:rPr>
              <a:t>Şirket, dizel motorlu araçlara yerleştirilen bir yazılım sayesinde aracın karbon emisyonlarını bilinçli şekilde olduğundan düşük göstermekle suçlanıyor</a:t>
            </a:r>
            <a:r>
              <a:rPr lang="tr-TR" sz="2200" dirty="0"/>
              <a:t>. Yaklaşık 11 milyon dizel aracın bu sorundan etkilendiği ifade ediliyor.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8 Resim" descr="maxresdefault (1).jpg"/>
          <p:cNvPicPr>
            <a:picLocks noChangeAspect="1"/>
          </p:cNvPicPr>
          <p:nvPr/>
        </p:nvPicPr>
        <p:blipFill>
          <a:blip r:embed="rId2"/>
          <a:stretch>
            <a:fillRect/>
          </a:stretch>
        </p:blipFill>
        <p:spPr>
          <a:xfrm>
            <a:off x="0" y="1142984"/>
            <a:ext cx="9144000" cy="5143500"/>
          </a:xfrm>
          <a:prstGeom prst="rect">
            <a:avLst/>
          </a:prstGeom>
        </p:spPr>
      </p:pic>
      <p:pic>
        <p:nvPicPr>
          <p:cNvPr id="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4282" y="1428736"/>
            <a:ext cx="8001056" cy="1214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İçerik Yer Tutucusu 2"/>
          <p:cNvSpPr>
            <a:spLocks noGrp="1"/>
          </p:cNvSpPr>
          <p:nvPr>
            <p:ph idx="1"/>
          </p:nvPr>
        </p:nvSpPr>
        <p:spPr>
          <a:xfrm>
            <a:off x="431540" y="548680"/>
            <a:ext cx="8229600" cy="1152128"/>
          </a:xfrm>
        </p:spPr>
        <p:txBody>
          <a:bodyPr>
            <a:normAutofit/>
          </a:bodyPr>
          <a:lstStyle/>
          <a:p>
            <a:r>
              <a:rPr lang="tr-TR" sz="3600" dirty="0">
                <a:latin typeface="Impact" pitchFamily="34" charset="0"/>
              </a:rPr>
              <a:t>Krizin Tanımı ve Türleri</a:t>
            </a:r>
          </a:p>
          <a:p>
            <a:pPr marL="0" indent="0">
              <a:buNone/>
            </a:pPr>
            <a:endParaRPr lang="tr-TR" sz="3600" dirty="0">
              <a:latin typeface="Impact" pitchFamily="34" charset="0"/>
            </a:endParaRPr>
          </a:p>
          <a:p>
            <a:endParaRPr lang="tr-TR" dirty="0"/>
          </a:p>
        </p:txBody>
      </p:sp>
      <p:pic>
        <p:nvPicPr>
          <p:cNvPr id="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291263"/>
            <a:ext cx="9144000"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Metin kutusu 7"/>
          <p:cNvSpPr txBox="1"/>
          <p:nvPr/>
        </p:nvSpPr>
        <p:spPr>
          <a:xfrm>
            <a:off x="251996" y="1373073"/>
            <a:ext cx="7817522" cy="1569660"/>
          </a:xfrm>
          <a:prstGeom prst="rect">
            <a:avLst/>
          </a:prstGeom>
          <a:noFill/>
        </p:spPr>
        <p:txBody>
          <a:bodyPr wrap="square" rtlCol="0">
            <a:spAutoFit/>
          </a:bodyPr>
          <a:lstStyle/>
          <a:p>
            <a:r>
              <a:rPr lang="tr-TR" sz="4000" dirty="0">
                <a:solidFill>
                  <a:schemeClr val="tx2"/>
                </a:solidFill>
              </a:rPr>
              <a:t>Kriz sözcüğü şu durumları ifade eder,</a:t>
            </a:r>
            <a:endParaRPr lang="tr-TR" sz="2800" dirty="0">
              <a:solidFill>
                <a:schemeClr val="tx2"/>
              </a:solidFill>
            </a:endParaRPr>
          </a:p>
          <a:p>
            <a:r>
              <a:rPr lang="tr-TR" sz="2800" dirty="0"/>
              <a:t>«arzu edilmeyen ve içinden çıkılması zor bir durum»,</a:t>
            </a:r>
          </a:p>
          <a:p>
            <a:endParaRPr lang="tr-TR" sz="2800" dirty="0"/>
          </a:p>
        </p:txBody>
      </p:sp>
    </p:spTree>
    <p:extLst>
      <p:ext uri="{BB962C8B-B14F-4D97-AF65-F5344CB8AC3E}">
        <p14:creationId xmlns:p14="http://schemas.microsoft.com/office/powerpoint/2010/main" val="25982154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Dikdörtgen"/>
          <p:cNvSpPr/>
          <p:nvPr/>
        </p:nvSpPr>
        <p:spPr>
          <a:xfrm>
            <a:off x="285720" y="500042"/>
            <a:ext cx="8358246" cy="2800767"/>
          </a:xfrm>
          <a:prstGeom prst="rect">
            <a:avLst/>
          </a:prstGeom>
        </p:spPr>
        <p:txBody>
          <a:bodyPr wrap="square">
            <a:spAutoFit/>
          </a:bodyPr>
          <a:lstStyle/>
          <a:p>
            <a:pPr fontAlgn="base"/>
            <a:r>
              <a:rPr lang="tr-TR" sz="2200" dirty="0" err="1"/>
              <a:t>Lies</a:t>
            </a:r>
            <a:r>
              <a:rPr lang="tr-TR" sz="2200" dirty="0"/>
              <a:t>, "Yazılımların yüklenmesine izin veren ya da bizzat yüklenmesi kararını alan insanlar suç işlemişlerdir. Mutlaka kişisel sorumluluk almalılar" dedi ve şöyle devam etti:</a:t>
            </a:r>
          </a:p>
          <a:p>
            <a:pPr fontAlgn="base"/>
            <a:r>
              <a:rPr lang="tr-TR" sz="2200" dirty="0"/>
              <a:t>"Bu sorunlardan son yaptığımız yönetim kurulu toplantısında haberimiz oldu. Medya öğrenmeden kısa bir süre önce öğrendik. Burada çok açık olmak istiyorum. Yönetim kurulunun bu sorunların ABD'de bir yıl öncesine kadar bilinmesine rağmen neden bilgilendirilmediğini öğrenmemiz lazım."</a:t>
            </a:r>
          </a:p>
        </p:txBody>
      </p:sp>
      <p:pic>
        <p:nvPicPr>
          <p:cNvPr id="5" name="3 İçerik Yer Tutucusu" descr="2000px-Volkswagen_logo_2012.svg.png"/>
          <p:cNvPicPr>
            <a:picLocks noGrp="1" noChangeAspect="1"/>
          </p:cNvPicPr>
          <p:nvPr>
            <p:ph idx="1"/>
          </p:nvPr>
        </p:nvPicPr>
        <p:blipFill>
          <a:blip r:embed="rId2" cstate="print"/>
          <a:stretch>
            <a:fillRect/>
          </a:stretch>
        </p:blipFill>
        <p:spPr>
          <a:xfrm>
            <a:off x="0" y="4286232"/>
            <a:ext cx="2571768" cy="2571768"/>
          </a:xfrm>
        </p:spPr>
      </p:pic>
      <p:sp>
        <p:nvSpPr>
          <p:cNvPr id="6" name="5 Dikdörtgen"/>
          <p:cNvSpPr/>
          <p:nvPr/>
        </p:nvSpPr>
        <p:spPr>
          <a:xfrm>
            <a:off x="3143208" y="3571876"/>
            <a:ext cx="6000792" cy="2800767"/>
          </a:xfrm>
          <a:prstGeom prst="rect">
            <a:avLst/>
          </a:prstGeom>
        </p:spPr>
        <p:txBody>
          <a:bodyPr wrap="square">
            <a:spAutoFit/>
          </a:bodyPr>
          <a:lstStyle/>
          <a:p>
            <a:r>
              <a:rPr lang="tr-TR" sz="2200" dirty="0" err="1"/>
              <a:t>Lies</a:t>
            </a:r>
            <a:r>
              <a:rPr lang="tr-TR" sz="2200" dirty="0"/>
              <a:t>, şirketin bu durum nedeniyle motorların düzeltilmesi ve yasal zararın giderilmesi için ne kadar ödemesi gerektiği konusunda bir fikri olmadığını söyledi; "Çok büyük zarardayız çünkü milyonlarca insan </a:t>
            </a:r>
            <a:r>
              <a:rPr lang="tr-TR" sz="2200" dirty="0" err="1"/>
              <a:t>Volkswagen'a</a:t>
            </a:r>
            <a:r>
              <a:rPr lang="tr-TR" sz="2200" dirty="0"/>
              <a:t> güvenini kaybetti. Eminim çok sayıda insan zararları nedeniyle dava açacaktır. Çok sayıda aracı geri çağırmamız lazım ve bunu çok hızlı yapmalıyız" ifadelerini kullandı.</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Resim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630089"/>
            <a:ext cx="4227911" cy="4227911"/>
          </a:xfrm>
          <a:prstGeom prst="rect">
            <a:avLst/>
          </a:prstGeom>
        </p:spPr>
      </p:pic>
      <p:pic>
        <p:nvPicPr>
          <p:cNvPr id="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9652" y="979244"/>
            <a:ext cx="8334795" cy="3241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291263"/>
            <a:ext cx="9144000"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Metin kutusu 9"/>
          <p:cNvSpPr txBox="1"/>
          <p:nvPr/>
        </p:nvSpPr>
        <p:spPr>
          <a:xfrm>
            <a:off x="651568" y="1140609"/>
            <a:ext cx="4910319" cy="584775"/>
          </a:xfrm>
          <a:prstGeom prst="rect">
            <a:avLst/>
          </a:prstGeom>
          <a:noFill/>
        </p:spPr>
        <p:txBody>
          <a:bodyPr wrap="none" rtlCol="0">
            <a:spAutoFit/>
          </a:bodyPr>
          <a:lstStyle/>
          <a:p>
            <a:r>
              <a:rPr lang="tr-TR" sz="3200" dirty="0">
                <a:latin typeface="Impact" pitchFamily="34" charset="0"/>
              </a:rPr>
              <a:t>Krizleri temsil eden 3 özellik</a:t>
            </a:r>
          </a:p>
        </p:txBody>
      </p:sp>
      <p:sp>
        <p:nvSpPr>
          <p:cNvPr id="2" name="Metin kutusu 1"/>
          <p:cNvSpPr txBox="1"/>
          <p:nvPr/>
        </p:nvSpPr>
        <p:spPr>
          <a:xfrm>
            <a:off x="539552" y="1742837"/>
            <a:ext cx="7592840" cy="2031325"/>
          </a:xfrm>
          <a:prstGeom prst="rect">
            <a:avLst/>
          </a:prstGeom>
          <a:noFill/>
        </p:spPr>
        <p:txBody>
          <a:bodyPr wrap="square" rtlCol="0">
            <a:spAutoFit/>
          </a:bodyPr>
          <a:lstStyle/>
          <a:p>
            <a:r>
              <a:rPr lang="tr-TR" dirty="0"/>
              <a:t>-Krize kaynaklık eden olaya cevap vermek için, son derece </a:t>
            </a:r>
            <a:r>
              <a:rPr lang="tr-TR" dirty="0">
                <a:solidFill>
                  <a:srgbClr val="FF0000"/>
                </a:solidFill>
              </a:rPr>
              <a:t>sınırlı bir zaman olması</a:t>
            </a:r>
          </a:p>
          <a:p>
            <a:endParaRPr lang="tr-TR" dirty="0"/>
          </a:p>
          <a:p>
            <a:r>
              <a:rPr lang="tr-TR" dirty="0"/>
              <a:t>-Krize kaynaklık eden olaya ait </a:t>
            </a:r>
            <a:r>
              <a:rPr lang="tr-TR" dirty="0">
                <a:solidFill>
                  <a:srgbClr val="FF0000"/>
                </a:solidFill>
              </a:rPr>
              <a:t>eldeki bilgilerin güvenilmeyecek derecede belirsiz </a:t>
            </a:r>
            <a:r>
              <a:rPr lang="tr-TR" dirty="0"/>
              <a:t>olması</a:t>
            </a:r>
          </a:p>
          <a:p>
            <a:endParaRPr lang="tr-TR" dirty="0"/>
          </a:p>
          <a:p>
            <a:r>
              <a:rPr lang="tr-TR" dirty="0"/>
              <a:t>-Krizin mevcut, maddi ve insan kaynaklarına yönelttiği </a:t>
            </a:r>
            <a:r>
              <a:rPr lang="tr-TR" dirty="0">
                <a:solidFill>
                  <a:srgbClr val="FF0000"/>
                </a:solidFill>
              </a:rPr>
              <a:t>tehdit</a:t>
            </a:r>
          </a:p>
        </p:txBody>
      </p:sp>
    </p:spTree>
    <p:extLst>
      <p:ext uri="{BB962C8B-B14F-4D97-AF65-F5344CB8AC3E}">
        <p14:creationId xmlns:p14="http://schemas.microsoft.com/office/powerpoint/2010/main" val="14640278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17 Resim" descr="adventure-time-jake-vs-me-mow-post-1.jpg"/>
          <p:cNvPicPr>
            <a:picLocks noChangeAspect="1"/>
          </p:cNvPicPr>
          <p:nvPr/>
        </p:nvPicPr>
        <p:blipFill>
          <a:blip r:embed="rId2" cstate="print"/>
          <a:stretch>
            <a:fillRect/>
          </a:stretch>
        </p:blipFill>
        <p:spPr>
          <a:xfrm>
            <a:off x="214282" y="3286124"/>
            <a:ext cx="3352800" cy="2916936"/>
          </a:xfrm>
          <a:prstGeom prst="rect">
            <a:avLst/>
          </a:prstGeom>
        </p:spPr>
      </p:pic>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291263"/>
            <a:ext cx="9144000"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2844" y="1969179"/>
            <a:ext cx="8692091" cy="2143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Metin kutusu 15"/>
          <p:cNvSpPr txBox="1"/>
          <p:nvPr/>
        </p:nvSpPr>
        <p:spPr>
          <a:xfrm>
            <a:off x="467544" y="1089610"/>
            <a:ext cx="184731" cy="646331"/>
          </a:xfrm>
          <a:prstGeom prst="rect">
            <a:avLst/>
          </a:prstGeom>
          <a:noFill/>
        </p:spPr>
        <p:txBody>
          <a:bodyPr wrap="none" rtlCol="0">
            <a:spAutoFit/>
          </a:bodyPr>
          <a:lstStyle/>
          <a:p>
            <a:endParaRPr lang="tr-TR" sz="3600" dirty="0">
              <a:latin typeface="Impact" pitchFamily="34" charset="0"/>
            </a:endParaRPr>
          </a:p>
        </p:txBody>
      </p:sp>
      <p:sp>
        <p:nvSpPr>
          <p:cNvPr id="17" name="Metin kutusu 16"/>
          <p:cNvSpPr txBox="1"/>
          <p:nvPr/>
        </p:nvSpPr>
        <p:spPr>
          <a:xfrm>
            <a:off x="467544" y="2204864"/>
            <a:ext cx="184731" cy="369332"/>
          </a:xfrm>
          <a:prstGeom prst="rect">
            <a:avLst/>
          </a:prstGeom>
          <a:noFill/>
        </p:spPr>
        <p:txBody>
          <a:bodyPr wrap="none" rtlCol="0">
            <a:spAutoFit/>
          </a:bodyPr>
          <a:lstStyle/>
          <a:p>
            <a:endParaRPr lang="tr-TR" dirty="0"/>
          </a:p>
        </p:txBody>
      </p:sp>
      <p:sp>
        <p:nvSpPr>
          <p:cNvPr id="9" name="8 Metin kutusu"/>
          <p:cNvSpPr txBox="1"/>
          <p:nvPr/>
        </p:nvSpPr>
        <p:spPr>
          <a:xfrm>
            <a:off x="785786" y="357166"/>
            <a:ext cx="7643866" cy="830997"/>
          </a:xfrm>
          <a:prstGeom prst="rect">
            <a:avLst/>
          </a:prstGeom>
          <a:noFill/>
        </p:spPr>
        <p:txBody>
          <a:bodyPr wrap="square" rtlCol="0">
            <a:spAutoFit/>
          </a:bodyPr>
          <a:lstStyle/>
          <a:p>
            <a:pPr algn="ctr"/>
            <a:r>
              <a:rPr lang="tr-TR" sz="4800" b="1" dirty="0"/>
              <a:t>KRİZ SÜRECİ ve AŞAMALARI</a:t>
            </a:r>
          </a:p>
        </p:txBody>
      </p:sp>
      <p:sp>
        <p:nvSpPr>
          <p:cNvPr id="11" name="10 Metin kutusu"/>
          <p:cNvSpPr txBox="1"/>
          <p:nvPr/>
        </p:nvSpPr>
        <p:spPr>
          <a:xfrm>
            <a:off x="656233" y="2183493"/>
            <a:ext cx="7786742" cy="2031325"/>
          </a:xfrm>
          <a:prstGeom prst="rect">
            <a:avLst/>
          </a:prstGeom>
          <a:noFill/>
        </p:spPr>
        <p:txBody>
          <a:bodyPr wrap="square" rtlCol="0">
            <a:spAutoFit/>
          </a:bodyPr>
          <a:lstStyle/>
          <a:p>
            <a:pPr>
              <a:buFont typeface="Arial" pitchFamily="34" charset="0"/>
              <a:buChar char="•"/>
            </a:pPr>
            <a:r>
              <a:rPr lang="tr-TR" dirty="0"/>
              <a:t>Kriz durumlarının belirtileri vardır ama krizin kendisi belirsizlikle gelir.</a:t>
            </a:r>
          </a:p>
          <a:p>
            <a:pPr>
              <a:buFont typeface="Arial" pitchFamily="34" charset="0"/>
              <a:buChar char="•"/>
            </a:pPr>
            <a:endParaRPr lang="tr-TR" dirty="0"/>
          </a:p>
          <a:p>
            <a:pPr>
              <a:buFont typeface="Arial" pitchFamily="34" charset="0"/>
              <a:buChar char="•"/>
            </a:pPr>
            <a:r>
              <a:rPr lang="tr-TR" dirty="0"/>
              <a:t>Krizi sezmek için çevre analizi ve erken uyarı sistemleri kullanılır.</a:t>
            </a:r>
          </a:p>
          <a:p>
            <a:pPr>
              <a:buFont typeface="Arial" pitchFamily="34" charset="0"/>
              <a:buChar char="•"/>
            </a:pPr>
            <a:endParaRPr lang="tr-TR" dirty="0"/>
          </a:p>
          <a:p>
            <a:pPr>
              <a:buFont typeface="Arial" pitchFamily="34" charset="0"/>
              <a:buChar char="•"/>
            </a:pPr>
            <a:r>
              <a:rPr lang="tr-TR" dirty="0"/>
              <a:t>Özellikle büyük kurumlar krizi sezmek için özel takımlar oluştururlar.</a:t>
            </a:r>
          </a:p>
          <a:p>
            <a:pPr>
              <a:buFont typeface="Arial" pitchFamily="34" charset="0"/>
              <a:buChar char="•"/>
            </a:pPr>
            <a:endParaRPr lang="tr-TR" dirty="0"/>
          </a:p>
          <a:p>
            <a:pPr>
              <a:buFont typeface="Arial" pitchFamily="34" charset="0"/>
              <a:buChar char="•"/>
            </a:pPr>
            <a:endParaRPr lang="tr-TR" dirty="0"/>
          </a:p>
        </p:txBody>
      </p:sp>
      <p:sp>
        <p:nvSpPr>
          <p:cNvPr id="12" name="11 Dikdörtgen"/>
          <p:cNvSpPr/>
          <p:nvPr/>
        </p:nvSpPr>
        <p:spPr>
          <a:xfrm>
            <a:off x="214282" y="1428736"/>
            <a:ext cx="6643734" cy="584775"/>
          </a:xfrm>
          <a:prstGeom prst="rect">
            <a:avLst/>
          </a:prstGeom>
        </p:spPr>
        <p:txBody>
          <a:bodyPr wrap="square">
            <a:spAutoFit/>
          </a:bodyPr>
          <a:lstStyle/>
          <a:p>
            <a:r>
              <a:rPr lang="tr-TR" sz="3200" dirty="0">
                <a:solidFill>
                  <a:srgbClr val="FF0000"/>
                </a:solidFill>
                <a:latin typeface="Impact" pitchFamily="34" charset="0"/>
              </a:rPr>
              <a:t>A-</a:t>
            </a:r>
            <a:r>
              <a:rPr lang="tr-TR" sz="3200" dirty="0">
                <a:latin typeface="Impact" pitchFamily="34" charset="0"/>
              </a:rPr>
              <a:t>KRİZ BELİRTİLERİNİN SAPTANMASI </a:t>
            </a:r>
          </a:p>
        </p:txBody>
      </p:sp>
    </p:spTree>
    <p:extLst>
      <p:ext uri="{BB962C8B-B14F-4D97-AF65-F5344CB8AC3E}">
        <p14:creationId xmlns:p14="http://schemas.microsoft.com/office/powerpoint/2010/main" val="271891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428596" y="642918"/>
            <a:ext cx="8229600" cy="3900502"/>
          </a:xfrm>
        </p:spPr>
        <p:txBody>
          <a:bodyPr>
            <a:normAutofit/>
          </a:bodyPr>
          <a:lstStyle/>
          <a:p>
            <a:r>
              <a:rPr lang="tr-TR" sz="2000" dirty="0"/>
              <a:t>Takımın görevi kriz belirtilerini tespit etmek ve olası krizlere çözüm önerileri geliştirmektir.</a:t>
            </a:r>
          </a:p>
          <a:p>
            <a:endParaRPr lang="tr-TR" sz="2000" dirty="0"/>
          </a:p>
          <a:p>
            <a:r>
              <a:rPr lang="tr-TR" sz="2000" dirty="0"/>
              <a:t>Kriz Yönetimi olası bir krizi çözmek için etkin bir yapı oluşturulmasıyla başlar.</a:t>
            </a:r>
          </a:p>
          <a:p>
            <a:endParaRPr lang="tr-TR" sz="2000" dirty="0"/>
          </a:p>
          <a:p>
            <a:r>
              <a:rPr lang="tr-TR" sz="2000" dirty="0"/>
              <a:t>Örgütlerin her olası kriz için hazır olmaları mümkün değildir. Bu nedenle kriz yönetimi  genel bir anlamdan çok yönetilebilen krizleri kapsayan  sınırlı bir anlamı ifade eder.</a:t>
            </a:r>
          </a:p>
          <a:p>
            <a:endParaRPr lang="tr-TR" sz="2000" dirty="0"/>
          </a:p>
        </p:txBody>
      </p:sp>
      <p:pic>
        <p:nvPicPr>
          <p:cNvPr id="4" name="3 Resim" descr="tumblr_static_jake_the_dog_by_car0003-d5td6mx.png"/>
          <p:cNvPicPr>
            <a:picLocks noChangeAspect="1"/>
          </p:cNvPicPr>
          <p:nvPr/>
        </p:nvPicPr>
        <p:blipFill>
          <a:blip r:embed="rId2" cstate="print"/>
          <a:stretch>
            <a:fillRect/>
          </a:stretch>
        </p:blipFill>
        <p:spPr>
          <a:xfrm>
            <a:off x="6605590" y="3571876"/>
            <a:ext cx="2538410" cy="300601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291263"/>
            <a:ext cx="9144000"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Metin kutusu 15"/>
          <p:cNvSpPr txBox="1"/>
          <p:nvPr/>
        </p:nvSpPr>
        <p:spPr>
          <a:xfrm>
            <a:off x="467544" y="1089610"/>
            <a:ext cx="184731" cy="646331"/>
          </a:xfrm>
          <a:prstGeom prst="rect">
            <a:avLst/>
          </a:prstGeom>
          <a:noFill/>
        </p:spPr>
        <p:txBody>
          <a:bodyPr wrap="none" rtlCol="0">
            <a:spAutoFit/>
          </a:bodyPr>
          <a:lstStyle/>
          <a:p>
            <a:endParaRPr lang="tr-TR" sz="3600" dirty="0">
              <a:latin typeface="Impact" pitchFamily="34" charset="0"/>
            </a:endParaRPr>
          </a:p>
        </p:txBody>
      </p:sp>
      <p:sp>
        <p:nvSpPr>
          <p:cNvPr id="17" name="Metin kutusu 16"/>
          <p:cNvSpPr txBox="1"/>
          <p:nvPr/>
        </p:nvSpPr>
        <p:spPr>
          <a:xfrm>
            <a:off x="467544" y="2204864"/>
            <a:ext cx="184731" cy="369332"/>
          </a:xfrm>
          <a:prstGeom prst="rect">
            <a:avLst/>
          </a:prstGeom>
          <a:noFill/>
        </p:spPr>
        <p:txBody>
          <a:bodyPr wrap="none" rtlCol="0">
            <a:spAutoFit/>
          </a:bodyPr>
          <a:lstStyle/>
          <a:p>
            <a:endParaRPr lang="tr-TR" dirty="0"/>
          </a:p>
        </p:txBody>
      </p:sp>
      <p:sp>
        <p:nvSpPr>
          <p:cNvPr id="11" name="10 Metin kutusu"/>
          <p:cNvSpPr txBox="1"/>
          <p:nvPr/>
        </p:nvSpPr>
        <p:spPr>
          <a:xfrm>
            <a:off x="428596" y="714356"/>
            <a:ext cx="8429684" cy="4493538"/>
          </a:xfrm>
          <a:prstGeom prst="rect">
            <a:avLst/>
          </a:prstGeom>
          <a:noFill/>
        </p:spPr>
        <p:txBody>
          <a:bodyPr wrap="square" rtlCol="0">
            <a:spAutoFit/>
          </a:bodyPr>
          <a:lstStyle/>
          <a:p>
            <a:pPr>
              <a:buFont typeface="Arial" pitchFamily="34" charset="0"/>
              <a:buChar char="•"/>
            </a:pPr>
            <a:r>
              <a:rPr lang="tr-TR" dirty="0"/>
              <a:t>Kriz yönetimi olası kriz durumlarına karşı , belirtileri analiz ederek ve bunları engelleyici önlemler alarak çözüm planları oluşturulup uygulanan süreçtir.</a:t>
            </a:r>
          </a:p>
          <a:p>
            <a:pPr>
              <a:buFont typeface="Arial" pitchFamily="34" charset="0"/>
              <a:buChar char="•"/>
            </a:pPr>
            <a:r>
              <a:rPr lang="tr-TR" sz="2400" dirty="0">
                <a:solidFill>
                  <a:srgbClr val="002060"/>
                </a:solidFill>
              </a:rPr>
              <a:t>Buna göre kriz yönetimi Kriz öncesinin belirtilerinin yönetimiyle başlar.</a:t>
            </a:r>
          </a:p>
          <a:p>
            <a:pPr>
              <a:buFont typeface="Arial" pitchFamily="34" charset="0"/>
              <a:buChar char="•"/>
            </a:pPr>
            <a:endParaRPr lang="tr-TR" sz="2400" dirty="0">
              <a:solidFill>
                <a:srgbClr val="002060"/>
              </a:solidFill>
            </a:endParaRPr>
          </a:p>
          <a:p>
            <a:r>
              <a:rPr lang="tr-TR" sz="2200" dirty="0"/>
              <a:t>1-Küçük problemler tespit edilerek olası bir krize neden olmadan önü kesilir.</a:t>
            </a:r>
          </a:p>
          <a:p>
            <a:endParaRPr lang="tr-TR" sz="2200" dirty="0"/>
          </a:p>
          <a:p>
            <a:r>
              <a:rPr lang="tr-TR" sz="2200" dirty="0"/>
              <a:t>2-Kriz olasılığını tamamıyla engelleyecek bir yöntem yoktur. Kriz yöneticiliği demek krize sebebiyet verme ihtimali bulunan belirtileri saptayarak uzun vadede krizi önleyici planlar yapmak ve bu alınan kararları uygulamak demektir.</a:t>
            </a:r>
          </a:p>
          <a:p>
            <a:pPr>
              <a:buFont typeface="Arial" pitchFamily="34" charset="0"/>
              <a:buChar char="•"/>
            </a:pPr>
            <a:endParaRPr lang="tr-TR" sz="2400" dirty="0"/>
          </a:p>
        </p:txBody>
      </p:sp>
    </p:spTree>
    <p:extLst>
      <p:ext uri="{BB962C8B-B14F-4D97-AF65-F5344CB8AC3E}">
        <p14:creationId xmlns:p14="http://schemas.microsoft.com/office/powerpoint/2010/main" val="40225665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500034" y="928670"/>
            <a:ext cx="8229600" cy="4525963"/>
          </a:xfrm>
        </p:spPr>
        <p:txBody>
          <a:bodyPr>
            <a:normAutofit/>
          </a:bodyPr>
          <a:lstStyle/>
          <a:p>
            <a:r>
              <a:rPr lang="tr-TR" sz="2000" dirty="0"/>
              <a:t>3-Krizin belirtileri patlak verdiğinde yönetim durumu fark edecek ve tehditlerle fırsatların tespit edilmesi çözüm önerileri geliştirilmesi için liderlik konusu ön plana çıkacaktır.</a:t>
            </a:r>
          </a:p>
          <a:p>
            <a:endParaRPr lang="tr-TR" sz="2000" dirty="0"/>
          </a:p>
          <a:p>
            <a:r>
              <a:rPr lang="tr-TR" sz="2000" dirty="0"/>
              <a:t>4-Kriz yönetimi ekibi Ar-</a:t>
            </a:r>
            <a:r>
              <a:rPr lang="tr-TR" sz="2000" dirty="0" err="1"/>
              <a:t>Ge</a:t>
            </a:r>
            <a:r>
              <a:rPr lang="tr-TR" sz="2000" dirty="0"/>
              <a:t> gibi yönetim kademesinde alt kademeden ayrı olarak yapılanmalıdır. Ve gerektiğinde dışarıdan uzman desteği, görüşü, önerisi alınmalıdır. Aksi taktirde ekip mevcut krizi devam ettirmekten başka bir şey yapamaz.</a:t>
            </a:r>
          </a:p>
          <a:p>
            <a:endParaRPr lang="tr-TR" sz="1800" dirty="0"/>
          </a:p>
        </p:txBody>
      </p:sp>
      <p:pic>
        <p:nvPicPr>
          <p:cNvPr id="4" name="3 Resim" descr="tumblr_static_jake_the_dog_by_car0003-d5td6mx.png"/>
          <p:cNvPicPr>
            <a:picLocks noChangeAspect="1"/>
          </p:cNvPicPr>
          <p:nvPr/>
        </p:nvPicPr>
        <p:blipFill>
          <a:blip r:embed="rId2" cstate="print"/>
          <a:stretch>
            <a:fillRect/>
          </a:stretch>
        </p:blipFill>
        <p:spPr>
          <a:xfrm>
            <a:off x="6605590" y="3571876"/>
            <a:ext cx="2538410" cy="300601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805"/>
            <a:ext cx="9144000" cy="6327648"/>
          </a:xfrm>
          <a:prstGeom prst="rect">
            <a:avLst/>
          </a:prstGeom>
        </p:spPr>
      </p:pic>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291263"/>
            <a:ext cx="9144000"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2397" y="404663"/>
            <a:ext cx="8692091" cy="5777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Metin kutusu 15"/>
          <p:cNvSpPr txBox="1"/>
          <p:nvPr/>
        </p:nvSpPr>
        <p:spPr>
          <a:xfrm>
            <a:off x="467544" y="1089610"/>
            <a:ext cx="184731" cy="646331"/>
          </a:xfrm>
          <a:prstGeom prst="rect">
            <a:avLst/>
          </a:prstGeom>
          <a:noFill/>
        </p:spPr>
        <p:txBody>
          <a:bodyPr wrap="none" rtlCol="0">
            <a:spAutoFit/>
          </a:bodyPr>
          <a:lstStyle/>
          <a:p>
            <a:endParaRPr lang="tr-TR" sz="3600" dirty="0">
              <a:latin typeface="Impact" pitchFamily="34" charset="0"/>
            </a:endParaRPr>
          </a:p>
        </p:txBody>
      </p:sp>
      <p:sp>
        <p:nvSpPr>
          <p:cNvPr id="17" name="Metin kutusu 16"/>
          <p:cNvSpPr txBox="1"/>
          <p:nvPr/>
        </p:nvSpPr>
        <p:spPr>
          <a:xfrm>
            <a:off x="467544" y="2204864"/>
            <a:ext cx="184731" cy="369332"/>
          </a:xfrm>
          <a:prstGeom prst="rect">
            <a:avLst/>
          </a:prstGeom>
          <a:noFill/>
        </p:spPr>
        <p:txBody>
          <a:bodyPr wrap="none" rtlCol="0">
            <a:spAutoFit/>
          </a:bodyPr>
          <a:lstStyle/>
          <a:p>
            <a:endParaRPr lang="tr-TR" dirty="0"/>
          </a:p>
        </p:txBody>
      </p:sp>
      <p:sp>
        <p:nvSpPr>
          <p:cNvPr id="3" name="Metin kutusu 2"/>
          <p:cNvSpPr txBox="1"/>
          <p:nvPr/>
        </p:nvSpPr>
        <p:spPr>
          <a:xfrm>
            <a:off x="652275" y="620688"/>
            <a:ext cx="2791149" cy="646331"/>
          </a:xfrm>
          <a:prstGeom prst="rect">
            <a:avLst/>
          </a:prstGeom>
          <a:noFill/>
        </p:spPr>
        <p:txBody>
          <a:bodyPr wrap="none" rtlCol="0">
            <a:spAutoFit/>
          </a:bodyPr>
          <a:lstStyle/>
          <a:p>
            <a:r>
              <a:rPr lang="tr-TR" sz="3600" dirty="0">
                <a:solidFill>
                  <a:srgbClr val="FF0000"/>
                </a:solidFill>
                <a:latin typeface="Impact" pitchFamily="34" charset="0"/>
              </a:rPr>
              <a:t>B-</a:t>
            </a:r>
            <a:r>
              <a:rPr lang="tr-TR" sz="3600" dirty="0">
                <a:latin typeface="Impact" pitchFamily="34" charset="0"/>
              </a:rPr>
              <a:t>KRİZ SÜRECİ</a:t>
            </a:r>
          </a:p>
        </p:txBody>
      </p:sp>
      <p:sp>
        <p:nvSpPr>
          <p:cNvPr id="2" name="Metin kutusu 1"/>
          <p:cNvSpPr txBox="1"/>
          <p:nvPr/>
        </p:nvSpPr>
        <p:spPr>
          <a:xfrm>
            <a:off x="652275" y="1446525"/>
            <a:ext cx="8096189" cy="3416320"/>
          </a:xfrm>
          <a:prstGeom prst="rect">
            <a:avLst/>
          </a:prstGeom>
          <a:noFill/>
        </p:spPr>
        <p:txBody>
          <a:bodyPr wrap="square" rtlCol="0">
            <a:spAutoFit/>
          </a:bodyPr>
          <a:lstStyle/>
          <a:p>
            <a:r>
              <a:rPr lang="tr-TR" b="1" dirty="0"/>
              <a:t>Kriz döneminin 3 evresi vardır.</a:t>
            </a:r>
          </a:p>
          <a:p>
            <a:r>
              <a:rPr lang="tr-TR" b="1" dirty="0">
                <a:solidFill>
                  <a:schemeClr val="tx2"/>
                </a:solidFill>
              </a:rPr>
              <a:t>1-Şok dönemi</a:t>
            </a:r>
            <a:r>
              <a:rPr lang="tr-TR" b="1" dirty="0"/>
              <a:t>: Krizin hala sıcak olduğu evredir. Her şey altüst olmuş sürmekte olan düzen bozulmuştur.</a:t>
            </a:r>
          </a:p>
          <a:p>
            <a:endParaRPr lang="tr-TR" b="1" dirty="0"/>
          </a:p>
          <a:p>
            <a:r>
              <a:rPr lang="tr-TR" b="1" dirty="0">
                <a:solidFill>
                  <a:schemeClr val="tx2"/>
                </a:solidFill>
              </a:rPr>
              <a:t>2-Uyum Dönemi:</a:t>
            </a:r>
            <a:r>
              <a:rPr lang="tr-TR" b="1" dirty="0"/>
              <a:t> Şok evresini izleyen süreçte kriz giderek soğumaya başlar ve krizi aşmak için önlemler üzerinde durulmaya başlanır.</a:t>
            </a:r>
            <a:endParaRPr lang="tr-TR" b="1" dirty="0">
              <a:solidFill>
                <a:schemeClr val="tx2"/>
              </a:solidFill>
            </a:endParaRPr>
          </a:p>
          <a:p>
            <a:endParaRPr lang="tr-TR" b="1" dirty="0"/>
          </a:p>
          <a:p>
            <a:r>
              <a:rPr lang="tr-TR" b="1" dirty="0">
                <a:solidFill>
                  <a:schemeClr val="tx2"/>
                </a:solidFill>
              </a:rPr>
              <a:t>2-</a:t>
            </a:r>
            <a:r>
              <a:rPr lang="tr-TR" b="1" dirty="0" err="1">
                <a:solidFill>
                  <a:schemeClr val="tx2"/>
                </a:solidFill>
              </a:rPr>
              <a:t>Sukünet</a:t>
            </a:r>
            <a:r>
              <a:rPr lang="tr-TR" b="1" dirty="0">
                <a:solidFill>
                  <a:schemeClr val="tx2"/>
                </a:solidFill>
              </a:rPr>
              <a:t> Dönemi: </a:t>
            </a:r>
            <a:r>
              <a:rPr lang="tr-TR" b="1" dirty="0"/>
              <a:t>Tüm birey ve kurumdan esneklik ve yaratıcılık talep eden bir değişim ihtiyacı içindedir.</a:t>
            </a:r>
          </a:p>
          <a:p>
            <a:endParaRPr lang="tr-TR" b="1" dirty="0"/>
          </a:p>
          <a:p>
            <a:endParaRPr lang="tr-TR" b="1" dirty="0"/>
          </a:p>
          <a:p>
            <a:r>
              <a:rPr lang="tr-TR" b="1" dirty="0"/>
              <a:t>Sıcak su ve Kurbağa Hikayesi…</a:t>
            </a:r>
          </a:p>
        </p:txBody>
      </p:sp>
    </p:spTree>
    <p:extLst>
      <p:ext uri="{BB962C8B-B14F-4D97-AF65-F5344CB8AC3E}">
        <p14:creationId xmlns:p14="http://schemas.microsoft.com/office/powerpoint/2010/main" val="6735296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285784" y="1500174"/>
            <a:ext cx="8229600" cy="1143000"/>
          </a:xfrm>
        </p:spPr>
        <p:txBody>
          <a:bodyPr>
            <a:normAutofit fontScale="90000"/>
          </a:bodyPr>
          <a:lstStyle/>
          <a:p>
            <a:pPr marL="742950" indent="-742950">
              <a:buFont typeface="+mj-lt"/>
              <a:buAutoNum type="arabicPeriod"/>
            </a:pPr>
            <a:r>
              <a:rPr lang="tr-TR" b="1" dirty="0">
                <a:solidFill>
                  <a:schemeClr val="tx2"/>
                </a:solidFill>
              </a:rPr>
              <a:t>Şok dönemi</a:t>
            </a:r>
            <a:br>
              <a:rPr lang="tr-TR" b="1" dirty="0">
                <a:solidFill>
                  <a:schemeClr val="tx2"/>
                </a:solidFill>
              </a:rPr>
            </a:br>
            <a:r>
              <a:rPr lang="tr-TR" b="1" dirty="0">
                <a:solidFill>
                  <a:schemeClr val="tx2"/>
                </a:solidFill>
              </a:rPr>
              <a:t>2. Uyum Dönemi</a:t>
            </a:r>
            <a:br>
              <a:rPr lang="tr-TR" b="1" dirty="0">
                <a:solidFill>
                  <a:schemeClr val="tx2"/>
                </a:solidFill>
              </a:rPr>
            </a:br>
            <a:r>
              <a:rPr lang="tr-TR" b="1" dirty="0">
                <a:solidFill>
                  <a:schemeClr val="tx2"/>
                </a:solidFill>
              </a:rPr>
              <a:t>3. Sükunet/Değişim Dönemi</a:t>
            </a:r>
            <a:br>
              <a:rPr lang="tr-TR" b="1" dirty="0">
                <a:solidFill>
                  <a:schemeClr val="tx2"/>
                </a:solidFill>
              </a:rPr>
            </a:br>
            <a:endParaRPr lang="tr-TR" dirty="0"/>
          </a:p>
        </p:txBody>
      </p:sp>
      <p:pic>
        <p:nvPicPr>
          <p:cNvPr id="4" name="3 İçerik Yer Tutucusu" descr="butterfly-hatching.jpg"/>
          <p:cNvPicPr>
            <a:picLocks noGrp="1" noChangeAspect="1"/>
          </p:cNvPicPr>
          <p:nvPr>
            <p:ph idx="1"/>
          </p:nvPr>
        </p:nvPicPr>
        <p:blipFill>
          <a:blip r:embed="rId2"/>
          <a:stretch>
            <a:fillRect/>
          </a:stretch>
        </p:blipFill>
        <p:spPr>
          <a:xfrm>
            <a:off x="357158" y="2786058"/>
            <a:ext cx="8229600" cy="3742184"/>
          </a:xfr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11 Resim" descr="tumblr_static_jake_the_dog_by_car0003-d5td6mx.png"/>
          <p:cNvPicPr>
            <a:picLocks noChangeAspect="1"/>
          </p:cNvPicPr>
          <p:nvPr/>
        </p:nvPicPr>
        <p:blipFill>
          <a:blip r:embed="rId2" cstate="print"/>
          <a:stretch>
            <a:fillRect/>
          </a:stretch>
        </p:blipFill>
        <p:spPr>
          <a:xfrm>
            <a:off x="7358082" y="4444172"/>
            <a:ext cx="2038344" cy="2413828"/>
          </a:xfrm>
          <a:prstGeom prst="rect">
            <a:avLst/>
          </a:prstGeom>
        </p:spPr>
      </p:pic>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291263"/>
            <a:ext cx="9144000"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Metin kutusu 15"/>
          <p:cNvSpPr txBox="1"/>
          <p:nvPr/>
        </p:nvSpPr>
        <p:spPr>
          <a:xfrm>
            <a:off x="467544" y="1089610"/>
            <a:ext cx="184731" cy="646331"/>
          </a:xfrm>
          <a:prstGeom prst="rect">
            <a:avLst/>
          </a:prstGeom>
          <a:noFill/>
        </p:spPr>
        <p:txBody>
          <a:bodyPr wrap="none" rtlCol="0">
            <a:spAutoFit/>
          </a:bodyPr>
          <a:lstStyle/>
          <a:p>
            <a:endParaRPr lang="tr-TR" sz="3600" dirty="0">
              <a:latin typeface="Impact" pitchFamily="34" charset="0"/>
            </a:endParaRPr>
          </a:p>
        </p:txBody>
      </p:sp>
      <p:sp>
        <p:nvSpPr>
          <p:cNvPr id="17" name="Metin kutusu 16"/>
          <p:cNvSpPr txBox="1"/>
          <p:nvPr/>
        </p:nvSpPr>
        <p:spPr>
          <a:xfrm>
            <a:off x="467544" y="2204864"/>
            <a:ext cx="184731" cy="369332"/>
          </a:xfrm>
          <a:prstGeom prst="rect">
            <a:avLst/>
          </a:prstGeom>
          <a:noFill/>
        </p:spPr>
        <p:txBody>
          <a:bodyPr wrap="none" rtlCol="0">
            <a:spAutoFit/>
          </a:bodyPr>
          <a:lstStyle/>
          <a:p>
            <a:endParaRPr lang="tr-TR" dirty="0"/>
          </a:p>
        </p:txBody>
      </p:sp>
      <p:sp>
        <p:nvSpPr>
          <p:cNvPr id="3" name="Metin kutusu 2"/>
          <p:cNvSpPr txBox="1"/>
          <p:nvPr/>
        </p:nvSpPr>
        <p:spPr>
          <a:xfrm>
            <a:off x="652275" y="620688"/>
            <a:ext cx="4004622" cy="646331"/>
          </a:xfrm>
          <a:prstGeom prst="rect">
            <a:avLst/>
          </a:prstGeom>
          <a:noFill/>
        </p:spPr>
        <p:txBody>
          <a:bodyPr wrap="none" rtlCol="0">
            <a:spAutoFit/>
          </a:bodyPr>
          <a:lstStyle/>
          <a:p>
            <a:r>
              <a:rPr lang="tr-TR" sz="3600" dirty="0">
                <a:solidFill>
                  <a:srgbClr val="FF0000"/>
                </a:solidFill>
                <a:latin typeface="Impact" pitchFamily="34" charset="0"/>
              </a:rPr>
              <a:t>C-</a:t>
            </a:r>
            <a:r>
              <a:rPr lang="tr-TR" sz="3600" dirty="0">
                <a:latin typeface="Impact" pitchFamily="34" charset="0"/>
              </a:rPr>
              <a:t>ENTROPİ (DEĞİŞİM)</a:t>
            </a:r>
          </a:p>
        </p:txBody>
      </p:sp>
      <p:sp>
        <p:nvSpPr>
          <p:cNvPr id="11" name="Metin kutusu 10"/>
          <p:cNvSpPr txBox="1"/>
          <p:nvPr/>
        </p:nvSpPr>
        <p:spPr>
          <a:xfrm>
            <a:off x="571472" y="1285860"/>
            <a:ext cx="8096189" cy="3754874"/>
          </a:xfrm>
          <a:prstGeom prst="rect">
            <a:avLst/>
          </a:prstGeom>
          <a:noFill/>
        </p:spPr>
        <p:txBody>
          <a:bodyPr wrap="square" rtlCol="0">
            <a:spAutoFit/>
          </a:bodyPr>
          <a:lstStyle/>
          <a:p>
            <a:pPr marL="342900" indent="-342900">
              <a:buFont typeface="+mj-lt"/>
              <a:buAutoNum type="arabicPeriod"/>
            </a:pPr>
            <a:r>
              <a:rPr lang="tr-TR" sz="2200" dirty="0"/>
              <a:t>Çevresel değişimi takip edemeyen her sistemin yaşam süresini, değişimin hızı belirler.</a:t>
            </a:r>
          </a:p>
          <a:p>
            <a:pPr marL="342900" indent="-342900">
              <a:buFont typeface="+mj-lt"/>
              <a:buAutoNum type="arabicPeriod"/>
            </a:pPr>
            <a:endParaRPr lang="tr-TR" sz="2200" dirty="0"/>
          </a:p>
          <a:p>
            <a:pPr marL="342900" indent="-342900">
              <a:buFont typeface="+mj-lt"/>
              <a:buAutoNum type="arabicPeriod"/>
            </a:pPr>
            <a:r>
              <a:rPr lang="tr-TR" sz="2200" dirty="0"/>
              <a:t>Sistem olarak nitelenen yapıda faaliyetlerin bozulması dengelerin değişmesi aksaklıkların çoğalması ve sonunda sistemin yapısının durması yönünde bir eğilim vardır. Bu eğilimi ifade eden kavram entropi’ </a:t>
            </a:r>
            <a:r>
              <a:rPr lang="tr-TR" sz="2200" dirty="0" err="1"/>
              <a:t>dir</a:t>
            </a:r>
            <a:r>
              <a:rPr lang="tr-TR" sz="2200" dirty="0"/>
              <a:t>.</a:t>
            </a:r>
          </a:p>
          <a:p>
            <a:pPr marL="342900" indent="-342900">
              <a:buFont typeface="+mj-lt"/>
              <a:buAutoNum type="arabicPeriod"/>
            </a:pPr>
            <a:endParaRPr lang="tr-TR" sz="2200" dirty="0"/>
          </a:p>
          <a:p>
            <a:pPr marL="342900" indent="-342900">
              <a:buFont typeface="+mj-lt"/>
              <a:buAutoNum type="arabicPeriod"/>
            </a:pPr>
            <a:r>
              <a:rPr lang="tr-TR" sz="2200" dirty="0"/>
              <a:t>Değişime ayak uyduramayan sistemler çökmektedir.</a:t>
            </a:r>
          </a:p>
          <a:p>
            <a:pPr marL="342900" indent="-342900">
              <a:buFont typeface="+mj-lt"/>
              <a:buAutoNum type="arabicPeriod"/>
            </a:pPr>
            <a:r>
              <a:rPr lang="tr-TR" sz="2200" dirty="0"/>
              <a:t>Kapalı sistemlerde Entropi yani değişme eğilimi daha fazladır.</a:t>
            </a:r>
          </a:p>
          <a:p>
            <a:pPr marL="342900" indent="-342900">
              <a:buFont typeface="+mj-lt"/>
              <a:buAutoNum type="arabicPeriod"/>
            </a:pPr>
            <a:endParaRPr lang="tr-TR" dirty="0"/>
          </a:p>
        </p:txBody>
      </p:sp>
    </p:spTree>
    <p:extLst>
      <p:ext uri="{BB962C8B-B14F-4D97-AF65-F5344CB8AC3E}">
        <p14:creationId xmlns:p14="http://schemas.microsoft.com/office/powerpoint/2010/main" val="2710338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11 Resim" descr="adventure-time-jake-vs-me-mow-post-1.jpg"/>
          <p:cNvPicPr>
            <a:picLocks noChangeAspect="1"/>
          </p:cNvPicPr>
          <p:nvPr/>
        </p:nvPicPr>
        <p:blipFill>
          <a:blip r:embed="rId2" cstate="print"/>
          <a:stretch>
            <a:fillRect/>
          </a:stretch>
        </p:blipFill>
        <p:spPr>
          <a:xfrm>
            <a:off x="0" y="3286124"/>
            <a:ext cx="3352800" cy="2916936"/>
          </a:xfrm>
          <a:prstGeom prst="rect">
            <a:avLst/>
          </a:prstGeom>
        </p:spPr>
      </p:pic>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291263"/>
            <a:ext cx="9144000"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Metin kutusu 15"/>
          <p:cNvSpPr txBox="1"/>
          <p:nvPr/>
        </p:nvSpPr>
        <p:spPr>
          <a:xfrm>
            <a:off x="467544" y="1089610"/>
            <a:ext cx="184731" cy="646331"/>
          </a:xfrm>
          <a:prstGeom prst="rect">
            <a:avLst/>
          </a:prstGeom>
          <a:noFill/>
        </p:spPr>
        <p:txBody>
          <a:bodyPr wrap="none" rtlCol="0">
            <a:spAutoFit/>
          </a:bodyPr>
          <a:lstStyle/>
          <a:p>
            <a:endParaRPr lang="tr-TR" sz="3600" dirty="0">
              <a:latin typeface="Impact" pitchFamily="34" charset="0"/>
            </a:endParaRPr>
          </a:p>
        </p:txBody>
      </p:sp>
      <p:sp>
        <p:nvSpPr>
          <p:cNvPr id="17" name="Metin kutusu 16"/>
          <p:cNvSpPr txBox="1"/>
          <p:nvPr/>
        </p:nvSpPr>
        <p:spPr>
          <a:xfrm>
            <a:off x="467544" y="2204864"/>
            <a:ext cx="184731" cy="369332"/>
          </a:xfrm>
          <a:prstGeom prst="rect">
            <a:avLst/>
          </a:prstGeom>
          <a:noFill/>
        </p:spPr>
        <p:txBody>
          <a:bodyPr wrap="none" rtlCol="0">
            <a:spAutoFit/>
          </a:bodyPr>
          <a:lstStyle/>
          <a:p>
            <a:endParaRPr lang="tr-TR" dirty="0"/>
          </a:p>
        </p:txBody>
      </p:sp>
      <p:sp>
        <p:nvSpPr>
          <p:cNvPr id="3" name="Metin kutusu 2"/>
          <p:cNvSpPr txBox="1"/>
          <p:nvPr/>
        </p:nvSpPr>
        <p:spPr>
          <a:xfrm>
            <a:off x="652275" y="620688"/>
            <a:ext cx="4490204" cy="646331"/>
          </a:xfrm>
          <a:prstGeom prst="rect">
            <a:avLst/>
          </a:prstGeom>
          <a:noFill/>
        </p:spPr>
        <p:txBody>
          <a:bodyPr wrap="none" rtlCol="0">
            <a:spAutoFit/>
          </a:bodyPr>
          <a:lstStyle/>
          <a:p>
            <a:r>
              <a:rPr lang="tr-TR" sz="3600" dirty="0">
                <a:solidFill>
                  <a:srgbClr val="FF0000"/>
                </a:solidFill>
                <a:latin typeface="Impact" pitchFamily="34" charset="0"/>
              </a:rPr>
              <a:t>D-</a:t>
            </a:r>
            <a:r>
              <a:rPr lang="tr-TR" sz="3600" dirty="0">
                <a:latin typeface="Impact" pitchFamily="34" charset="0"/>
              </a:rPr>
              <a:t>KAÇINILMAZ SON KRİZ</a:t>
            </a:r>
          </a:p>
        </p:txBody>
      </p:sp>
      <p:sp>
        <p:nvSpPr>
          <p:cNvPr id="11" name="Metin kutusu 10"/>
          <p:cNvSpPr txBox="1"/>
          <p:nvPr/>
        </p:nvSpPr>
        <p:spPr>
          <a:xfrm>
            <a:off x="652275" y="1446525"/>
            <a:ext cx="8096189" cy="2308324"/>
          </a:xfrm>
          <a:prstGeom prst="rect">
            <a:avLst/>
          </a:prstGeom>
          <a:noFill/>
        </p:spPr>
        <p:txBody>
          <a:bodyPr wrap="square" rtlCol="0">
            <a:spAutoFit/>
          </a:bodyPr>
          <a:lstStyle/>
          <a:p>
            <a:pPr marL="342900" indent="-342900">
              <a:buFont typeface="+mj-lt"/>
              <a:buAutoNum type="arabicPeriod"/>
            </a:pPr>
            <a:r>
              <a:rPr lang="tr-TR" b="1" dirty="0"/>
              <a:t>Çevresel değişime hızlı tepki gösterme yeteneği ancak yöneticinin ve örgütün bir bütün olarak değişime karşı gösterecekleri duyarlılıkla mümkün olabilir.</a:t>
            </a:r>
          </a:p>
          <a:p>
            <a:pPr marL="342900" indent="-342900">
              <a:buFont typeface="+mj-lt"/>
              <a:buAutoNum type="arabicPeriod"/>
            </a:pPr>
            <a:endParaRPr lang="tr-TR" b="1" dirty="0"/>
          </a:p>
          <a:p>
            <a:pPr marL="342900" indent="-342900">
              <a:buFont typeface="+mj-lt"/>
              <a:buAutoNum type="arabicPeriod"/>
            </a:pPr>
            <a:r>
              <a:rPr lang="tr-TR" b="1" dirty="0"/>
              <a:t>Burada göz ardı edilmemesi gereken husus örgütsel tehditler doğal felaketler gibi ani olarak gelişmez.</a:t>
            </a:r>
          </a:p>
          <a:p>
            <a:pPr marL="342900" indent="-342900">
              <a:buFont typeface="+mj-lt"/>
              <a:buAutoNum type="arabicPeriod"/>
            </a:pPr>
            <a:endParaRPr lang="tr-TR" b="1" dirty="0"/>
          </a:p>
          <a:p>
            <a:pPr marL="342900" indent="-342900">
              <a:buFont typeface="+mj-lt"/>
              <a:buAutoNum type="arabicPeriod"/>
            </a:pPr>
            <a:r>
              <a:rPr lang="tr-TR" b="1" dirty="0"/>
              <a:t>Yavaş yavaş gelişir ve sistem farkında olmadan onu devre dışı bırakmaya sebebiyet verir.</a:t>
            </a:r>
          </a:p>
        </p:txBody>
      </p:sp>
    </p:spTree>
    <p:extLst>
      <p:ext uri="{BB962C8B-B14F-4D97-AF65-F5344CB8AC3E}">
        <p14:creationId xmlns:p14="http://schemas.microsoft.com/office/powerpoint/2010/main" val="1527034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çerik Yer Tutucusu" descr="maxresdefault.jpg"/>
          <p:cNvPicPr>
            <a:picLocks noGrp="1" noChangeAspect="1"/>
          </p:cNvPicPr>
          <p:nvPr>
            <p:ph idx="1"/>
          </p:nvPr>
        </p:nvPicPr>
        <p:blipFill>
          <a:blip r:embed="rId2"/>
          <a:stretch>
            <a:fillRect/>
          </a:stretch>
        </p:blipFill>
        <p:spPr>
          <a:xfrm>
            <a:off x="31013" y="0"/>
            <a:ext cx="9112987" cy="5126055"/>
          </a:xfrm>
        </p:spPr>
      </p:pic>
      <p:sp>
        <p:nvSpPr>
          <p:cNvPr id="5" name="4 Dikdörtgen"/>
          <p:cNvSpPr/>
          <p:nvPr/>
        </p:nvSpPr>
        <p:spPr>
          <a:xfrm>
            <a:off x="-32" y="5072074"/>
            <a:ext cx="7858148" cy="830997"/>
          </a:xfrm>
          <a:prstGeom prst="rect">
            <a:avLst/>
          </a:prstGeom>
        </p:spPr>
        <p:txBody>
          <a:bodyPr wrap="square">
            <a:spAutoFit/>
          </a:bodyPr>
          <a:lstStyle/>
          <a:p>
            <a:r>
              <a:rPr lang="tr-TR" sz="2400" dirty="0"/>
              <a:t>«olağan dışı ve olumsuz gelişme», </a:t>
            </a:r>
          </a:p>
          <a:p>
            <a:r>
              <a:rPr lang="tr-TR" sz="2400" dirty="0"/>
              <a:t>«bir işin olayın geçtiği karışık aşama»</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291263"/>
            <a:ext cx="9144000"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Metin kutusu 15"/>
          <p:cNvSpPr txBox="1"/>
          <p:nvPr/>
        </p:nvSpPr>
        <p:spPr>
          <a:xfrm>
            <a:off x="467544" y="1089610"/>
            <a:ext cx="184731" cy="646331"/>
          </a:xfrm>
          <a:prstGeom prst="rect">
            <a:avLst/>
          </a:prstGeom>
          <a:noFill/>
        </p:spPr>
        <p:txBody>
          <a:bodyPr wrap="none" rtlCol="0">
            <a:spAutoFit/>
          </a:bodyPr>
          <a:lstStyle/>
          <a:p>
            <a:endParaRPr lang="tr-TR" sz="3600" dirty="0">
              <a:latin typeface="Impact" pitchFamily="34" charset="0"/>
            </a:endParaRPr>
          </a:p>
        </p:txBody>
      </p:sp>
      <p:sp>
        <p:nvSpPr>
          <p:cNvPr id="17" name="Metin kutusu 16"/>
          <p:cNvSpPr txBox="1"/>
          <p:nvPr/>
        </p:nvSpPr>
        <p:spPr>
          <a:xfrm>
            <a:off x="467544" y="2204864"/>
            <a:ext cx="184731" cy="369332"/>
          </a:xfrm>
          <a:prstGeom prst="rect">
            <a:avLst/>
          </a:prstGeom>
          <a:noFill/>
        </p:spPr>
        <p:txBody>
          <a:bodyPr wrap="none" rtlCol="0">
            <a:spAutoFit/>
          </a:bodyPr>
          <a:lstStyle/>
          <a:p>
            <a:endParaRPr lang="tr-TR" dirty="0"/>
          </a:p>
        </p:txBody>
      </p:sp>
      <p:sp>
        <p:nvSpPr>
          <p:cNvPr id="3" name="Metin kutusu 2"/>
          <p:cNvSpPr txBox="1"/>
          <p:nvPr/>
        </p:nvSpPr>
        <p:spPr>
          <a:xfrm>
            <a:off x="652275" y="620688"/>
            <a:ext cx="4073551" cy="646331"/>
          </a:xfrm>
          <a:prstGeom prst="rect">
            <a:avLst/>
          </a:prstGeom>
          <a:noFill/>
        </p:spPr>
        <p:txBody>
          <a:bodyPr wrap="none" rtlCol="0">
            <a:spAutoFit/>
          </a:bodyPr>
          <a:lstStyle/>
          <a:p>
            <a:r>
              <a:rPr lang="tr-TR" sz="3600" dirty="0">
                <a:solidFill>
                  <a:srgbClr val="FF0000"/>
                </a:solidFill>
                <a:latin typeface="Impact" pitchFamily="34" charset="0"/>
              </a:rPr>
              <a:t>E-</a:t>
            </a:r>
            <a:r>
              <a:rPr lang="tr-TR" sz="3600" dirty="0">
                <a:latin typeface="Impact" pitchFamily="34" charset="0"/>
              </a:rPr>
              <a:t>ÇÖZÜM veya ÇÖKÜŞ</a:t>
            </a:r>
          </a:p>
        </p:txBody>
      </p:sp>
      <p:sp>
        <p:nvSpPr>
          <p:cNvPr id="11" name="Metin kutusu 10"/>
          <p:cNvSpPr txBox="1"/>
          <p:nvPr/>
        </p:nvSpPr>
        <p:spPr>
          <a:xfrm>
            <a:off x="652275" y="1446525"/>
            <a:ext cx="8096189" cy="2800767"/>
          </a:xfrm>
          <a:prstGeom prst="rect">
            <a:avLst/>
          </a:prstGeom>
          <a:noFill/>
        </p:spPr>
        <p:txBody>
          <a:bodyPr wrap="square" rtlCol="0">
            <a:spAutoFit/>
          </a:bodyPr>
          <a:lstStyle/>
          <a:p>
            <a:pPr marL="342900" indent="-342900">
              <a:buFont typeface="+mj-lt"/>
              <a:buAutoNum type="arabicPeriod"/>
            </a:pPr>
            <a:r>
              <a:rPr lang="tr-TR" sz="2200" dirty="0"/>
              <a:t>Örgütün içine düştüğü krizden çıkabilmesi için son şansıdır.</a:t>
            </a:r>
          </a:p>
          <a:p>
            <a:pPr marL="342900" indent="-342900">
              <a:buFont typeface="+mj-lt"/>
              <a:buAutoNum type="arabicPeriod"/>
            </a:pPr>
            <a:endParaRPr lang="tr-TR" sz="2200" dirty="0"/>
          </a:p>
          <a:p>
            <a:pPr marL="342900" indent="-342900">
              <a:buFont typeface="+mj-lt"/>
              <a:buAutoNum type="arabicPeriod"/>
            </a:pPr>
            <a:r>
              <a:rPr lang="tr-TR" sz="2200" dirty="0"/>
              <a:t>Yöneticiler uygun stratejiyi seçmeli, amaçları oluşturmalı ve değişikliği başlatmalıdır.</a:t>
            </a:r>
          </a:p>
          <a:p>
            <a:pPr marL="342900" indent="-342900">
              <a:buFont typeface="+mj-lt"/>
              <a:buAutoNum type="arabicPeriod"/>
            </a:pPr>
            <a:endParaRPr lang="tr-TR" sz="2200" dirty="0"/>
          </a:p>
          <a:p>
            <a:pPr marL="342900" indent="-342900">
              <a:buFont typeface="+mj-lt"/>
              <a:buAutoNum type="arabicPeriod"/>
            </a:pPr>
            <a:r>
              <a:rPr lang="tr-TR" sz="2200" dirty="0"/>
              <a:t>Önceki basamaklardan anlaşıldığı gibi her aşamada problemleri çözmek ve değişiklik yapmak olanağı vardır. Lakin aşamalar ilerledikçe kriz derinleşir çözümü zorlaşır.</a:t>
            </a:r>
          </a:p>
        </p:txBody>
      </p:sp>
      <p:pic>
        <p:nvPicPr>
          <p:cNvPr id="12" name="11 Resim" descr="tumblr_static_jake_the_dog_by_car0003-d5td6mx.png"/>
          <p:cNvPicPr>
            <a:picLocks noChangeAspect="1"/>
          </p:cNvPicPr>
          <p:nvPr/>
        </p:nvPicPr>
        <p:blipFill>
          <a:blip r:embed="rId3" cstate="print"/>
          <a:stretch>
            <a:fillRect/>
          </a:stretch>
        </p:blipFill>
        <p:spPr>
          <a:xfrm>
            <a:off x="7286644" y="3714752"/>
            <a:ext cx="2038344" cy="2413828"/>
          </a:xfrm>
          <a:prstGeom prst="rect">
            <a:avLst/>
          </a:prstGeom>
        </p:spPr>
      </p:pic>
    </p:spTree>
    <p:extLst>
      <p:ext uri="{BB962C8B-B14F-4D97-AF65-F5344CB8AC3E}">
        <p14:creationId xmlns:p14="http://schemas.microsoft.com/office/powerpoint/2010/main" val="15270349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291263"/>
            <a:ext cx="9144000"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Metin kutusu 15"/>
          <p:cNvSpPr txBox="1"/>
          <p:nvPr/>
        </p:nvSpPr>
        <p:spPr>
          <a:xfrm>
            <a:off x="467544" y="1089610"/>
            <a:ext cx="184731" cy="646331"/>
          </a:xfrm>
          <a:prstGeom prst="rect">
            <a:avLst/>
          </a:prstGeom>
          <a:noFill/>
        </p:spPr>
        <p:txBody>
          <a:bodyPr wrap="none" rtlCol="0">
            <a:spAutoFit/>
          </a:bodyPr>
          <a:lstStyle/>
          <a:p>
            <a:endParaRPr lang="tr-TR" sz="3600" dirty="0">
              <a:latin typeface="Impact" pitchFamily="34" charset="0"/>
            </a:endParaRPr>
          </a:p>
        </p:txBody>
      </p:sp>
      <p:sp>
        <p:nvSpPr>
          <p:cNvPr id="17" name="Metin kutusu 16"/>
          <p:cNvSpPr txBox="1"/>
          <p:nvPr/>
        </p:nvSpPr>
        <p:spPr>
          <a:xfrm>
            <a:off x="467544" y="2204864"/>
            <a:ext cx="184731" cy="369332"/>
          </a:xfrm>
          <a:prstGeom prst="rect">
            <a:avLst/>
          </a:prstGeom>
          <a:noFill/>
        </p:spPr>
        <p:txBody>
          <a:bodyPr wrap="none" rtlCol="0">
            <a:spAutoFit/>
          </a:bodyPr>
          <a:lstStyle/>
          <a:p>
            <a:endParaRPr lang="tr-TR" dirty="0"/>
          </a:p>
        </p:txBody>
      </p:sp>
      <p:sp>
        <p:nvSpPr>
          <p:cNvPr id="3" name="Metin kutusu 2"/>
          <p:cNvSpPr txBox="1"/>
          <p:nvPr/>
        </p:nvSpPr>
        <p:spPr>
          <a:xfrm>
            <a:off x="500034" y="214290"/>
            <a:ext cx="8503290" cy="1200329"/>
          </a:xfrm>
          <a:prstGeom prst="rect">
            <a:avLst/>
          </a:prstGeom>
          <a:noFill/>
        </p:spPr>
        <p:txBody>
          <a:bodyPr wrap="none" rtlCol="0">
            <a:spAutoFit/>
          </a:bodyPr>
          <a:lstStyle/>
          <a:p>
            <a:r>
              <a:rPr lang="tr-TR" sz="4800" dirty="0">
                <a:solidFill>
                  <a:srgbClr val="002060"/>
                </a:solidFill>
                <a:latin typeface="Impact" pitchFamily="34" charset="0"/>
              </a:rPr>
              <a:t>BÖLÜM-II: </a:t>
            </a:r>
            <a:r>
              <a:rPr lang="tr-TR" sz="7200" dirty="0">
                <a:solidFill>
                  <a:srgbClr val="002060"/>
                </a:solidFill>
                <a:latin typeface="Impact" pitchFamily="34" charset="0"/>
              </a:rPr>
              <a:t>STRES YÖNETİMİ</a:t>
            </a:r>
          </a:p>
        </p:txBody>
      </p:sp>
      <p:sp>
        <p:nvSpPr>
          <p:cNvPr id="11" name="Metin kutusu 10"/>
          <p:cNvSpPr txBox="1"/>
          <p:nvPr/>
        </p:nvSpPr>
        <p:spPr>
          <a:xfrm>
            <a:off x="642910" y="1857364"/>
            <a:ext cx="8096189" cy="3139321"/>
          </a:xfrm>
          <a:prstGeom prst="rect">
            <a:avLst/>
          </a:prstGeom>
          <a:noFill/>
        </p:spPr>
        <p:txBody>
          <a:bodyPr wrap="square" rtlCol="0">
            <a:spAutoFit/>
          </a:bodyPr>
          <a:lstStyle/>
          <a:p>
            <a:pPr marL="342900" indent="-342900"/>
            <a:r>
              <a:rPr lang="tr-TR" sz="2200" dirty="0"/>
              <a:t>İş yükü,</a:t>
            </a:r>
          </a:p>
          <a:p>
            <a:pPr marL="342900" indent="-342900"/>
            <a:r>
              <a:rPr lang="tr-TR" sz="2200" dirty="0"/>
              <a:t>Zorluk</a:t>
            </a:r>
          </a:p>
          <a:p>
            <a:pPr marL="342900" indent="-342900"/>
            <a:r>
              <a:rPr lang="tr-TR" sz="2200" dirty="0"/>
              <a:t>Karmaşıklık ve değişim </a:t>
            </a:r>
          </a:p>
          <a:p>
            <a:pPr marL="342900" indent="-342900"/>
            <a:r>
              <a:rPr lang="tr-TR" sz="2200" dirty="0"/>
              <a:t>İşin Yapısı</a:t>
            </a:r>
          </a:p>
          <a:p>
            <a:pPr marL="342900" indent="-342900"/>
            <a:r>
              <a:rPr lang="tr-TR" sz="2200" dirty="0"/>
              <a:t>Çalışma Ortamındaki İnsan İlişkileri</a:t>
            </a:r>
          </a:p>
          <a:p>
            <a:pPr marL="342900" indent="-342900"/>
            <a:endParaRPr lang="tr-TR" sz="2200" dirty="0"/>
          </a:p>
          <a:p>
            <a:pPr marL="342900" indent="-342900"/>
            <a:r>
              <a:rPr lang="tr-TR" sz="2200" dirty="0"/>
              <a:t> 					çalışanlarda stres yaratır.</a:t>
            </a:r>
          </a:p>
          <a:p>
            <a:pPr marL="342900" indent="-342900">
              <a:buFont typeface="+mj-lt"/>
              <a:buAutoNum type="arabicPeriod"/>
            </a:pPr>
            <a:endParaRPr lang="tr-TR" sz="2200" dirty="0"/>
          </a:p>
          <a:p>
            <a:pPr marL="342900" indent="-342900">
              <a:buFont typeface="+mj-lt"/>
              <a:buAutoNum type="arabicPeriod"/>
            </a:pPr>
            <a:endParaRPr lang="tr-TR" sz="2200" dirty="0"/>
          </a:p>
        </p:txBody>
      </p:sp>
      <p:pic>
        <p:nvPicPr>
          <p:cNvPr id="12" name="11 Resim" descr="tumblr_static_jake_the_dog_by_car0003-d5td6mx.png"/>
          <p:cNvPicPr>
            <a:picLocks noChangeAspect="1"/>
          </p:cNvPicPr>
          <p:nvPr/>
        </p:nvPicPr>
        <p:blipFill>
          <a:blip r:embed="rId3" cstate="print"/>
          <a:stretch>
            <a:fillRect/>
          </a:stretch>
        </p:blipFill>
        <p:spPr>
          <a:xfrm>
            <a:off x="7286644" y="3714752"/>
            <a:ext cx="2038344" cy="2413828"/>
          </a:xfrm>
          <a:prstGeom prst="rect">
            <a:avLst/>
          </a:prstGeom>
        </p:spPr>
      </p:pic>
    </p:spTree>
    <p:extLst>
      <p:ext uri="{BB962C8B-B14F-4D97-AF65-F5344CB8AC3E}">
        <p14:creationId xmlns:p14="http://schemas.microsoft.com/office/powerpoint/2010/main" val="15270349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a:t>Örgütteki Stres Kaynakları</a:t>
            </a:r>
          </a:p>
        </p:txBody>
      </p:sp>
      <p:sp>
        <p:nvSpPr>
          <p:cNvPr id="3" name="2 İçerik Yer Tutucusu"/>
          <p:cNvSpPr>
            <a:spLocks noGrp="1"/>
          </p:cNvSpPr>
          <p:nvPr>
            <p:ph idx="1"/>
          </p:nvPr>
        </p:nvSpPr>
        <p:spPr>
          <a:xfrm>
            <a:off x="457200" y="1357298"/>
            <a:ext cx="8229600" cy="4525963"/>
          </a:xfrm>
        </p:spPr>
        <p:txBody>
          <a:bodyPr/>
          <a:lstStyle/>
          <a:p>
            <a:r>
              <a:rPr lang="tr-TR" dirty="0"/>
              <a:t>Örgütsel Politikalar</a:t>
            </a:r>
          </a:p>
          <a:p>
            <a:pPr>
              <a:buNone/>
            </a:pPr>
            <a:r>
              <a:rPr lang="tr-TR" sz="2000" dirty="0"/>
              <a:t>Adaletsiz başarı değerlendirmeleri, Ücret eşitsizlikleri</a:t>
            </a:r>
          </a:p>
          <a:p>
            <a:pPr>
              <a:buNone/>
            </a:pPr>
            <a:r>
              <a:rPr lang="tr-TR" sz="2000" dirty="0"/>
              <a:t>Kuralların katılığı, çelişkili yöntemler</a:t>
            </a:r>
          </a:p>
          <a:p>
            <a:pPr>
              <a:buNone/>
            </a:pPr>
            <a:r>
              <a:rPr lang="tr-TR" sz="2000" dirty="0"/>
              <a:t>Sık sık yer değiştirme</a:t>
            </a:r>
          </a:p>
          <a:p>
            <a:pPr>
              <a:buNone/>
            </a:pPr>
            <a:r>
              <a:rPr lang="tr-TR" sz="2000" dirty="0"/>
              <a:t>Gerçekçi olmayan iş tanımları</a:t>
            </a:r>
          </a:p>
          <a:p>
            <a:pPr lvl="0"/>
            <a:r>
              <a:rPr lang="tr-TR" dirty="0">
                <a:solidFill>
                  <a:prstClr val="black"/>
                </a:solidFill>
              </a:rPr>
              <a:t>Örgütün Yapısal Özellikleri</a:t>
            </a:r>
          </a:p>
          <a:p>
            <a:pPr lvl="0">
              <a:buNone/>
            </a:pPr>
            <a:r>
              <a:rPr lang="tr-TR" sz="2000" dirty="0">
                <a:solidFill>
                  <a:prstClr val="black"/>
                </a:solidFill>
              </a:rPr>
              <a:t>Merkeziyetçilik</a:t>
            </a:r>
          </a:p>
          <a:p>
            <a:pPr lvl="0">
              <a:buNone/>
            </a:pPr>
            <a:r>
              <a:rPr lang="tr-TR" sz="2000" dirty="0">
                <a:solidFill>
                  <a:prstClr val="black"/>
                </a:solidFill>
              </a:rPr>
              <a:t>Dışlanma</a:t>
            </a:r>
          </a:p>
          <a:p>
            <a:pPr lvl="0">
              <a:buNone/>
            </a:pPr>
            <a:r>
              <a:rPr lang="tr-TR" sz="2000" dirty="0">
                <a:solidFill>
                  <a:prstClr val="black"/>
                </a:solidFill>
              </a:rPr>
              <a:t>Yükselme olanaklarının azlığı </a:t>
            </a:r>
          </a:p>
          <a:p>
            <a:pPr lvl="0">
              <a:buNone/>
            </a:pPr>
            <a:endParaRPr lang="tr-TR" sz="2000" dirty="0">
              <a:solidFill>
                <a:prstClr val="black"/>
              </a:solidFill>
            </a:endParaRPr>
          </a:p>
          <a:p>
            <a:pPr>
              <a:buNone/>
            </a:pPr>
            <a:endParaRPr lang="tr-TR" sz="2000" dirty="0"/>
          </a:p>
        </p:txBody>
      </p:sp>
      <p:pic>
        <p:nvPicPr>
          <p:cNvPr id="4" name="3 Resim" descr="tumblr_static_jake_the_dog_by_car0003-d5td6mx.png"/>
          <p:cNvPicPr>
            <a:picLocks noChangeAspect="1"/>
          </p:cNvPicPr>
          <p:nvPr/>
        </p:nvPicPr>
        <p:blipFill>
          <a:blip r:embed="rId2" cstate="print"/>
          <a:stretch>
            <a:fillRect/>
          </a:stretch>
        </p:blipFill>
        <p:spPr>
          <a:xfrm>
            <a:off x="7286644" y="3714752"/>
            <a:ext cx="2038344" cy="2413828"/>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500034" y="857232"/>
            <a:ext cx="8229600" cy="4525963"/>
          </a:xfrm>
        </p:spPr>
        <p:txBody>
          <a:bodyPr/>
          <a:lstStyle/>
          <a:p>
            <a:pPr lvl="0"/>
            <a:r>
              <a:rPr lang="tr-TR" dirty="0">
                <a:solidFill>
                  <a:prstClr val="black"/>
                </a:solidFill>
              </a:rPr>
              <a:t>Fiziksel Koşular</a:t>
            </a:r>
          </a:p>
          <a:p>
            <a:pPr>
              <a:buNone/>
            </a:pPr>
            <a:r>
              <a:rPr lang="tr-TR" sz="2000" dirty="0"/>
              <a:t>Kalabalık çalışma ortamları</a:t>
            </a:r>
          </a:p>
          <a:p>
            <a:pPr>
              <a:buNone/>
            </a:pPr>
            <a:r>
              <a:rPr lang="tr-TR" sz="2000" dirty="0"/>
              <a:t>Aşırı soğuk yada gürültülü çalışma ortamları</a:t>
            </a:r>
          </a:p>
          <a:p>
            <a:pPr>
              <a:buNone/>
            </a:pPr>
            <a:r>
              <a:rPr lang="tr-TR" sz="2000" dirty="0"/>
              <a:t>Zehirli maddeler</a:t>
            </a:r>
          </a:p>
          <a:p>
            <a:pPr>
              <a:buNone/>
            </a:pPr>
            <a:r>
              <a:rPr lang="tr-TR" sz="2000" dirty="0"/>
              <a:t>Hava kirliliği</a:t>
            </a:r>
          </a:p>
          <a:p>
            <a:pPr lvl="0"/>
            <a:r>
              <a:rPr lang="tr-TR" dirty="0">
                <a:solidFill>
                  <a:prstClr val="black"/>
                </a:solidFill>
              </a:rPr>
              <a:t>Örgütsel Süreçler</a:t>
            </a:r>
          </a:p>
          <a:p>
            <a:pPr lvl="0">
              <a:buNone/>
            </a:pPr>
            <a:r>
              <a:rPr lang="tr-TR" sz="2000" dirty="0">
                <a:solidFill>
                  <a:prstClr val="black"/>
                </a:solidFill>
              </a:rPr>
              <a:t>Yetersiz İletişim</a:t>
            </a:r>
          </a:p>
          <a:p>
            <a:pPr lvl="0">
              <a:buNone/>
            </a:pPr>
            <a:r>
              <a:rPr lang="tr-TR" sz="2000" dirty="0">
                <a:solidFill>
                  <a:prstClr val="black"/>
                </a:solidFill>
              </a:rPr>
              <a:t>Başarı düzeyi ile ilgili yetersiz geri bildirim</a:t>
            </a:r>
          </a:p>
          <a:p>
            <a:pPr lvl="0">
              <a:buNone/>
            </a:pPr>
            <a:r>
              <a:rPr lang="tr-TR" sz="2000" dirty="0">
                <a:solidFill>
                  <a:prstClr val="black"/>
                </a:solidFill>
              </a:rPr>
              <a:t>Adaletsiz denetim</a:t>
            </a:r>
          </a:p>
          <a:p>
            <a:pPr lvl="0">
              <a:buNone/>
            </a:pPr>
            <a:r>
              <a:rPr lang="tr-TR" sz="2000" dirty="0">
                <a:solidFill>
                  <a:prstClr val="black"/>
                </a:solidFill>
              </a:rPr>
              <a:t>Başarı değerlendirmesinin yanlış olması</a:t>
            </a:r>
          </a:p>
          <a:p>
            <a:pPr>
              <a:buNone/>
            </a:pPr>
            <a:endParaRPr lang="tr-TR" sz="2000" dirty="0"/>
          </a:p>
        </p:txBody>
      </p:sp>
      <p:pic>
        <p:nvPicPr>
          <p:cNvPr id="5" name="4 Resim" descr="tumblr_static_jake_the_dog_by_car0003-d5td6mx.png"/>
          <p:cNvPicPr>
            <a:picLocks noChangeAspect="1"/>
          </p:cNvPicPr>
          <p:nvPr/>
        </p:nvPicPr>
        <p:blipFill>
          <a:blip r:embed="rId2" cstate="print"/>
          <a:stretch>
            <a:fillRect/>
          </a:stretch>
        </p:blipFill>
        <p:spPr>
          <a:xfrm>
            <a:off x="7286644" y="3714752"/>
            <a:ext cx="2038344" cy="2413828"/>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903" y="0"/>
            <a:ext cx="8156194" cy="6858000"/>
          </a:xfrm>
          <a:prstGeom prst="rect">
            <a:avLst/>
          </a:prstGeom>
        </p:spPr>
      </p:pic>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2595" y="404664"/>
            <a:ext cx="8167502"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Başlık"/>
          <p:cNvSpPr>
            <a:spLocks noGrp="1"/>
          </p:cNvSpPr>
          <p:nvPr>
            <p:ph type="title"/>
          </p:nvPr>
        </p:nvSpPr>
        <p:spPr/>
        <p:txBody>
          <a:bodyPr>
            <a:normAutofit fontScale="90000"/>
          </a:bodyPr>
          <a:lstStyle/>
          <a:p>
            <a:r>
              <a:rPr lang="tr-TR" dirty="0"/>
              <a:t>Örgütsel Stres Faktörü Olarak </a:t>
            </a:r>
            <a:r>
              <a:rPr lang="tr-TR" dirty="0" err="1"/>
              <a:t>Mobbing</a:t>
            </a:r>
            <a:endParaRPr lang="tr-TR" dirty="0"/>
          </a:p>
        </p:txBody>
      </p:sp>
      <p:sp>
        <p:nvSpPr>
          <p:cNvPr id="3" name="2 İçerik Yer Tutucusu"/>
          <p:cNvSpPr>
            <a:spLocks noGrp="1"/>
          </p:cNvSpPr>
          <p:nvPr>
            <p:ph idx="1"/>
          </p:nvPr>
        </p:nvSpPr>
        <p:spPr/>
        <p:txBody>
          <a:bodyPr>
            <a:normAutofit/>
          </a:bodyPr>
          <a:lstStyle/>
          <a:p>
            <a:r>
              <a:rPr lang="tr-TR" sz="2000" dirty="0"/>
              <a:t>Birine karşı cephe oluşturma duygusal olarak baskı kurma.</a:t>
            </a:r>
          </a:p>
          <a:p>
            <a:r>
              <a:rPr lang="tr-TR" sz="2000" dirty="0"/>
              <a:t>Psikolojik Terör.</a:t>
            </a:r>
          </a:p>
          <a:p>
            <a:r>
              <a:rPr lang="tr-TR" sz="2000" dirty="0"/>
              <a:t>Çağdaş bir çalışma ortamındaki huzur faktörünün sabote edilmesi</a:t>
            </a:r>
          </a:p>
          <a:p>
            <a:endParaRPr lang="tr-TR" sz="20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583" y="1556792"/>
            <a:ext cx="9144000" cy="4840656"/>
          </a:xfrm>
          <a:prstGeom prst="rect">
            <a:avLst/>
          </a:prstGeom>
        </p:spPr>
      </p:pic>
      <p:sp>
        <p:nvSpPr>
          <p:cNvPr id="2" name="1 Başlık"/>
          <p:cNvSpPr>
            <a:spLocks noGrp="1"/>
          </p:cNvSpPr>
          <p:nvPr>
            <p:ph type="title"/>
          </p:nvPr>
        </p:nvSpPr>
        <p:spPr>
          <a:xfrm>
            <a:off x="488783" y="836712"/>
            <a:ext cx="8229600" cy="1143000"/>
          </a:xfrm>
        </p:spPr>
        <p:txBody>
          <a:bodyPr>
            <a:normAutofit fontScale="90000"/>
          </a:bodyPr>
          <a:lstStyle/>
          <a:p>
            <a:r>
              <a:rPr lang="tr-TR" dirty="0"/>
              <a:t>Stresin Davranışsal, Fizyolojik, Psikolojik Etkileri vardır.</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normAutofit fontScale="90000"/>
          </a:bodyPr>
          <a:lstStyle/>
          <a:p>
            <a:r>
              <a:rPr lang="tr-TR" dirty="0"/>
              <a:t>Ölçülü Stresin Yararları ve Olumlu Stres Düzeyi</a:t>
            </a:r>
          </a:p>
        </p:txBody>
      </p:sp>
      <p:sp>
        <p:nvSpPr>
          <p:cNvPr id="3" name="2 İçerik Yer Tutucusu"/>
          <p:cNvSpPr>
            <a:spLocks noGrp="1"/>
          </p:cNvSpPr>
          <p:nvPr>
            <p:ph idx="1"/>
          </p:nvPr>
        </p:nvSpPr>
        <p:spPr/>
        <p:txBody>
          <a:bodyPr>
            <a:normAutofit/>
          </a:bodyPr>
          <a:lstStyle/>
          <a:p>
            <a:r>
              <a:rPr lang="tr-TR" sz="2000" dirty="0"/>
              <a:t>İnsanın kendi potansiyelinden yararlanması ve başarı için belli bir miktar stres gereklidir.</a:t>
            </a:r>
          </a:p>
          <a:p>
            <a:endParaRPr lang="tr-TR" sz="2000" dirty="0"/>
          </a:p>
          <a:p>
            <a:r>
              <a:rPr lang="tr-TR" sz="2000" dirty="0"/>
              <a:t>Başa Çıkılması gereken stres düzeyleri düşük ve yüksek streslerdir.</a:t>
            </a:r>
          </a:p>
          <a:p>
            <a:endParaRPr lang="tr-TR" sz="2000" dirty="0"/>
          </a:p>
          <a:p>
            <a:r>
              <a:rPr lang="tr-TR" sz="2000" dirty="0"/>
              <a:t>Düşük stres kişinin potansiyelini kullanmaktan onu mahrum bırakacağı gibi yüksek streste korku ve paniğe neden olur.</a:t>
            </a:r>
          </a:p>
          <a:p>
            <a:endParaRPr lang="tr-TR" sz="2000" dirty="0"/>
          </a:p>
          <a:p>
            <a:r>
              <a:rPr lang="tr-TR" sz="2000" dirty="0"/>
              <a:t>Bu ikisi arasındaki yönetilebilir stres düzeyi kişinin kendini gerçekleştirmesi ve motivasyonu bakımından yararlı işlev görür.</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14 Resim" descr="mailbox-on-the-single-tree-wallpaper,1366x768,62543.jpg"/>
          <p:cNvPicPr>
            <a:picLocks noChangeAspect="1"/>
          </p:cNvPicPr>
          <p:nvPr/>
        </p:nvPicPr>
        <p:blipFill>
          <a:blip r:embed="rId2" cstate="print"/>
          <a:stretch>
            <a:fillRect/>
          </a:stretch>
        </p:blipFill>
        <p:spPr>
          <a:xfrm>
            <a:off x="36004" y="0"/>
            <a:ext cx="9144000" cy="6858000"/>
          </a:xfrm>
          <a:prstGeom prst="rect">
            <a:avLst/>
          </a:prstGeom>
        </p:spPr>
      </p:pic>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576" y="548680"/>
            <a:ext cx="7704856" cy="1440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Başlık"/>
          <p:cNvSpPr>
            <a:spLocks noGrp="1"/>
          </p:cNvSpPr>
          <p:nvPr>
            <p:ph type="title"/>
          </p:nvPr>
        </p:nvSpPr>
        <p:spPr/>
        <p:txBody>
          <a:bodyPr>
            <a:normAutofit/>
          </a:bodyPr>
          <a:lstStyle/>
          <a:p>
            <a:r>
              <a:rPr lang="tr-TR" dirty="0" err="1"/>
              <a:t>Sisal</a:t>
            </a:r>
            <a:r>
              <a:rPr lang="tr-TR" dirty="0"/>
              <a:t> Bitkisinin Hikayesi</a:t>
            </a:r>
          </a:p>
        </p:txBody>
      </p:sp>
      <p:sp>
        <p:nvSpPr>
          <p:cNvPr id="3" name="2 İçerik Yer Tutucusu"/>
          <p:cNvSpPr>
            <a:spLocks noGrp="1"/>
          </p:cNvSpPr>
          <p:nvPr>
            <p:ph idx="1"/>
          </p:nvPr>
        </p:nvSpPr>
        <p:spPr>
          <a:xfrm>
            <a:off x="590872" y="1268760"/>
            <a:ext cx="8229600" cy="3043246"/>
          </a:xfrm>
        </p:spPr>
        <p:txBody>
          <a:bodyPr>
            <a:normAutofit/>
          </a:bodyPr>
          <a:lstStyle/>
          <a:p>
            <a:r>
              <a:rPr lang="tr-TR" sz="2000" dirty="0"/>
              <a:t>Amerika’da sert ve kurak topraklarda yetişen bitki. Yaprakları çok elyaflı dokumada kullanılıyor.</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a:extLst>
              <a:ext uri="{FF2B5EF4-FFF2-40B4-BE49-F238E27FC236}">
                <a16:creationId xmlns:a16="http://schemas.microsoft.com/office/drawing/2014/main" id="{1610A1CC-C8AF-4914-B4D4-F18952A6BE18}"/>
              </a:ext>
            </a:extLst>
          </p:cNvPr>
          <p:cNvSpPr/>
          <p:nvPr/>
        </p:nvSpPr>
        <p:spPr>
          <a:xfrm>
            <a:off x="666059" y="980728"/>
            <a:ext cx="7811882" cy="4247317"/>
          </a:xfrm>
          <a:prstGeom prst="rect">
            <a:avLst/>
          </a:prstGeom>
        </p:spPr>
        <p:txBody>
          <a:bodyPr wrap="square">
            <a:spAutoFit/>
          </a:bodyPr>
          <a:lstStyle/>
          <a:p>
            <a:r>
              <a:rPr lang="tr-TR" dirty="0">
                <a:solidFill>
                  <a:srgbClr val="333333"/>
                </a:solidFill>
                <a:latin typeface="lato"/>
              </a:rPr>
              <a:t>Zorluklar, zorlukların bizi nasıl güçlendiği üzerine bir hikâye vardır </a:t>
            </a:r>
            <a:r>
              <a:rPr lang="tr-TR" dirty="0" err="1">
                <a:solidFill>
                  <a:srgbClr val="333333"/>
                </a:solidFill>
                <a:latin typeface="lato"/>
              </a:rPr>
              <a:t>Sisal</a:t>
            </a:r>
            <a:r>
              <a:rPr lang="tr-TR" dirty="0">
                <a:solidFill>
                  <a:srgbClr val="333333"/>
                </a:solidFill>
                <a:latin typeface="lato"/>
              </a:rPr>
              <a:t> üzerine. Mizacın önemini anlatır.  Bilmem duydunuz mu?  </a:t>
            </a:r>
            <a:r>
              <a:rPr lang="tr-TR" dirty="0" err="1">
                <a:solidFill>
                  <a:srgbClr val="333333"/>
                </a:solidFill>
                <a:latin typeface="lato"/>
              </a:rPr>
              <a:t>Sisal</a:t>
            </a:r>
            <a:r>
              <a:rPr lang="tr-TR" dirty="0">
                <a:solidFill>
                  <a:srgbClr val="333333"/>
                </a:solidFill>
                <a:latin typeface="lato"/>
              </a:rPr>
              <a:t> bitkisi sert coğrafi koşulları seven, kenevire benzeyen, bol yapraklı, bol elyaflı içerdiği sağlam ve dayanıklı elyaf sayesinde tekstil sanayiinde çokça kullanılan verimsiz toprakta, soğuk rüzgâr ve aşırı sıcaklarda yetişmeye çalışan bir bitkidir. Bu bitkinin içinde bol elyaf bulunmaktadır. Elyaf dokumada kullanılır ve çok değerlidir.  Gün gelir, Amerika’daki bilim adamları daha fazla elyaf alabilmek için verimli topraklara ekerler </a:t>
            </a:r>
            <a:r>
              <a:rPr lang="tr-TR" dirty="0" err="1">
                <a:solidFill>
                  <a:srgbClr val="333333"/>
                </a:solidFill>
                <a:latin typeface="lato"/>
              </a:rPr>
              <a:t>sisali</a:t>
            </a:r>
            <a:r>
              <a:rPr lang="tr-TR" dirty="0">
                <a:solidFill>
                  <a:srgbClr val="333333"/>
                </a:solidFill>
                <a:latin typeface="lato"/>
              </a:rPr>
              <a:t>. Bitki büyüyor, hızla boy atıyor. Yaprakları diğerlerinden daha büyük. Ama elyaftan eser yok.  Umduklarını bulamazlar. Yaptıkları araştırmada anlıyorlar ki; Bu bitki taşlı sert ve faydasız organik maddesi az olan toprakta yetişiyor.  Sert toprak, soğuk rüzgâr, sıcak güneş ve bunlarla mücadele ederek mükemmel formuna ulaşıyormuş. Yani bitkinin çektiği bu kadar zorluk onun içindeki cevheri ortaya çıkarıyormuş. Hayatının kolaylaştırılması bu bitkiyi mahvediyor. Dış görünüşünü değiştiriyor. </a:t>
            </a:r>
            <a:endParaRPr lang="tr-TR" dirty="0"/>
          </a:p>
        </p:txBody>
      </p:sp>
    </p:spTree>
    <p:extLst>
      <p:ext uri="{BB962C8B-B14F-4D97-AF65-F5344CB8AC3E}">
        <p14:creationId xmlns:p14="http://schemas.microsoft.com/office/powerpoint/2010/main" val="13333161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çerik Yer Tutucusu 4">
            <a:extLst>
              <a:ext uri="{FF2B5EF4-FFF2-40B4-BE49-F238E27FC236}">
                <a16:creationId xmlns:a16="http://schemas.microsoft.com/office/drawing/2014/main" id="{BE53CD90-B490-43B1-9A38-98CAB06FBF2C}"/>
              </a:ext>
            </a:extLst>
          </p:cNvPr>
          <p:cNvSpPr>
            <a:spLocks noGrp="1"/>
          </p:cNvSpPr>
          <p:nvPr>
            <p:ph idx="1"/>
          </p:nvPr>
        </p:nvSpPr>
        <p:spPr>
          <a:xfrm>
            <a:off x="417250" y="1074509"/>
            <a:ext cx="8229600" cy="4708981"/>
          </a:xfrm>
          <a:prstGeom prst="rect">
            <a:avLst/>
          </a:prstGeom>
        </p:spPr>
        <p:txBody>
          <a:bodyPr>
            <a:spAutoFit/>
          </a:bodyPr>
          <a:lstStyle/>
          <a:p>
            <a:r>
              <a:rPr lang="tr-TR" sz="2500" dirty="0">
                <a:solidFill>
                  <a:srgbClr val="333333"/>
                </a:solidFill>
                <a:latin typeface="lato"/>
              </a:rPr>
              <a:t>Ancak kendi ortamındaki özünü bulamıyor. Her hatadan, her çektiğimiz zorluktan ders çıkarmayı bildiğimiz sürece gelecekte yapacağımız hatalar ve karşılaşacağımız zorluklar bir </a:t>
            </a:r>
            <a:r>
              <a:rPr lang="tr-TR" sz="2500" dirty="0" err="1">
                <a:solidFill>
                  <a:srgbClr val="333333"/>
                </a:solidFill>
                <a:latin typeface="lato"/>
              </a:rPr>
              <a:t>bir</a:t>
            </a:r>
            <a:r>
              <a:rPr lang="tr-TR" sz="2500" dirty="0">
                <a:solidFill>
                  <a:srgbClr val="333333"/>
                </a:solidFill>
                <a:latin typeface="lato"/>
              </a:rPr>
              <a:t> azalmış demektir. Bir </a:t>
            </a:r>
            <a:r>
              <a:rPr lang="tr-TR" sz="2500" dirty="0" err="1">
                <a:solidFill>
                  <a:srgbClr val="333333"/>
                </a:solidFill>
                <a:latin typeface="lato"/>
              </a:rPr>
              <a:t>sisal</a:t>
            </a:r>
            <a:r>
              <a:rPr lang="tr-TR" sz="2500" dirty="0">
                <a:solidFill>
                  <a:srgbClr val="333333"/>
                </a:solidFill>
                <a:latin typeface="lato"/>
              </a:rPr>
              <a:t> bitkisi için mücadele ne ise, İnsanlar için de söz konusu mücadele aynı değeri taşımaktadır. </a:t>
            </a:r>
            <a:r>
              <a:rPr lang="tr-TR" sz="2500" dirty="0" err="1">
                <a:solidFill>
                  <a:srgbClr val="333333"/>
                </a:solidFill>
                <a:latin typeface="lato"/>
              </a:rPr>
              <a:t>Sisal</a:t>
            </a:r>
            <a:r>
              <a:rPr lang="tr-TR" sz="2500" dirty="0">
                <a:solidFill>
                  <a:srgbClr val="333333"/>
                </a:solidFill>
                <a:latin typeface="lato"/>
              </a:rPr>
              <a:t> bitkisinin özü elyafsa insanın cevheri, mizacı ve kişiliğidir.  Karakteridir. Yüreklerimize, hayatlarımıza sinmiş olan zorluklar, acılardan aşklardan birer satır bulunur hayatımızda. Öncelikle şunu kabul etmeliyiz. Yeryüzünde ne sorunlarla ne de zorluklarla karşılaşan ilk insan değiliz. Son insan da olmayacağız. </a:t>
            </a:r>
            <a:endParaRPr lang="tr-TR" sz="2500" dirty="0"/>
          </a:p>
        </p:txBody>
      </p:sp>
    </p:spTree>
    <p:extLst>
      <p:ext uri="{BB962C8B-B14F-4D97-AF65-F5344CB8AC3E}">
        <p14:creationId xmlns:p14="http://schemas.microsoft.com/office/powerpoint/2010/main" val="3032567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çerik Yer Tutucusu" descr="11106239-falling-businessman-Stock-Photo-falling-man-fall.jpg"/>
          <p:cNvPicPr>
            <a:picLocks noGrp="1" noChangeAspect="1"/>
          </p:cNvPicPr>
          <p:nvPr>
            <p:ph idx="1"/>
          </p:nvPr>
        </p:nvPicPr>
        <p:blipFill>
          <a:blip r:embed="rId2"/>
          <a:stretch>
            <a:fillRect/>
          </a:stretch>
        </p:blipFill>
        <p:spPr>
          <a:xfrm>
            <a:off x="0" y="788721"/>
            <a:ext cx="9102845" cy="6042888"/>
          </a:xfrm>
        </p:spPr>
      </p:pic>
      <p:sp>
        <p:nvSpPr>
          <p:cNvPr id="5" name="4 Dikdörtgen"/>
          <p:cNvSpPr/>
          <p:nvPr/>
        </p:nvSpPr>
        <p:spPr>
          <a:xfrm>
            <a:off x="428564" y="428604"/>
            <a:ext cx="8715436" cy="1446550"/>
          </a:xfrm>
          <a:prstGeom prst="rect">
            <a:avLst/>
          </a:prstGeom>
        </p:spPr>
        <p:txBody>
          <a:bodyPr wrap="square">
            <a:spAutoFit/>
          </a:bodyPr>
          <a:lstStyle/>
          <a:p>
            <a:r>
              <a:rPr lang="tr-TR" sz="4400" dirty="0"/>
              <a:t>«birden bire ortaya çıkan kötüye gidiş tehlikeli an»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3222104"/>
            <a:ext cx="3635896" cy="3635896"/>
          </a:xfrm>
          <a:prstGeom prst="rect">
            <a:avLst/>
          </a:prstGeom>
        </p:spPr>
      </p:pic>
      <p:sp>
        <p:nvSpPr>
          <p:cNvPr id="2" name="1 Başlık"/>
          <p:cNvSpPr>
            <a:spLocks noGrp="1"/>
          </p:cNvSpPr>
          <p:nvPr>
            <p:ph type="title"/>
          </p:nvPr>
        </p:nvSpPr>
        <p:spPr/>
        <p:txBody>
          <a:bodyPr/>
          <a:lstStyle/>
          <a:p>
            <a:r>
              <a:rPr lang="tr-TR" dirty="0"/>
              <a:t>Stresle Başa Çıkma Yolları</a:t>
            </a:r>
          </a:p>
        </p:txBody>
      </p:sp>
      <p:sp>
        <p:nvSpPr>
          <p:cNvPr id="3" name="2 İçerik Yer Tutucusu"/>
          <p:cNvSpPr>
            <a:spLocks noGrp="1"/>
          </p:cNvSpPr>
          <p:nvPr>
            <p:ph idx="1"/>
          </p:nvPr>
        </p:nvSpPr>
        <p:spPr/>
        <p:txBody>
          <a:bodyPr>
            <a:normAutofit/>
          </a:bodyPr>
          <a:lstStyle/>
          <a:p>
            <a:pPr marL="514350" indent="-514350">
              <a:buFont typeface="+mj-lt"/>
              <a:buAutoNum type="arabicPeriod"/>
            </a:pPr>
            <a:r>
              <a:rPr lang="tr-TR" sz="2200" b="1" dirty="0">
                <a:solidFill>
                  <a:srgbClr val="002060"/>
                </a:solidFill>
              </a:rPr>
              <a:t>Bedenle başa Çıkma</a:t>
            </a:r>
            <a:r>
              <a:rPr lang="tr-TR" sz="2200" b="1" dirty="0"/>
              <a:t>: </a:t>
            </a:r>
            <a:r>
              <a:rPr lang="tr-TR" sz="2200" dirty="0"/>
              <a:t>Gevşeme teknikleri egzersizler, beslenme</a:t>
            </a:r>
          </a:p>
          <a:p>
            <a:pPr marL="514350" indent="-514350">
              <a:buFont typeface="+mj-lt"/>
              <a:buAutoNum type="arabicPeriod"/>
            </a:pPr>
            <a:r>
              <a:rPr lang="tr-TR" sz="2200" b="1" dirty="0">
                <a:solidFill>
                  <a:srgbClr val="002060"/>
                </a:solidFill>
              </a:rPr>
              <a:t>Zihinsel Başa Çıkma: </a:t>
            </a:r>
            <a:r>
              <a:rPr lang="tr-TR" sz="2200" dirty="0"/>
              <a:t>uyumsuzluğa neden olanlardan uzak kalma</a:t>
            </a:r>
          </a:p>
          <a:p>
            <a:pPr marL="514350" indent="-514350">
              <a:buFont typeface="+mj-lt"/>
              <a:buAutoNum type="arabicPeriod"/>
            </a:pPr>
            <a:r>
              <a:rPr lang="tr-TR" sz="2200" b="1" dirty="0">
                <a:solidFill>
                  <a:srgbClr val="002060"/>
                </a:solidFill>
              </a:rPr>
              <a:t>Davranışla Başa Çıkma</a:t>
            </a:r>
            <a:r>
              <a:rPr lang="tr-TR" sz="2200" dirty="0">
                <a:solidFill>
                  <a:srgbClr val="002060"/>
                </a:solidFill>
              </a:rPr>
              <a:t>: </a:t>
            </a:r>
            <a:r>
              <a:rPr lang="tr-TR" sz="2200" dirty="0"/>
              <a:t>Strese sebep olan davranış değiştirilir</a:t>
            </a:r>
          </a:p>
          <a:p>
            <a:pPr marL="514350" indent="-514350">
              <a:buFont typeface="+mj-lt"/>
              <a:buAutoNum type="arabicPeriod"/>
            </a:pPr>
            <a:r>
              <a:rPr lang="tr-TR" sz="2200" b="1" dirty="0">
                <a:solidFill>
                  <a:srgbClr val="002060"/>
                </a:solidFill>
              </a:rPr>
              <a:t>İnançla Başa Çıkma: </a:t>
            </a:r>
            <a:r>
              <a:rPr lang="tr-TR" sz="2200" dirty="0"/>
              <a:t>Ruhani ve içsel dünyaya yönelerek</a:t>
            </a:r>
            <a:endParaRPr lang="tr-TR" sz="2200" dirty="0">
              <a:solidFill>
                <a:srgbClr val="002060"/>
              </a:solidFill>
            </a:endParaRPr>
          </a:p>
          <a:p>
            <a:pPr marL="514350" indent="-514350">
              <a:buFont typeface="+mj-lt"/>
              <a:buAutoNum type="arabicPeriod"/>
            </a:pPr>
            <a:endParaRPr lang="tr-TR" sz="2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8 Resim" descr="White-People-Afraid-Black-Names-42-736995102599723789.jpg"/>
          <p:cNvPicPr>
            <a:picLocks noChangeAspect="1"/>
          </p:cNvPicPr>
          <p:nvPr/>
        </p:nvPicPr>
        <p:blipFill>
          <a:blip r:embed="rId2"/>
          <a:stretch>
            <a:fillRect/>
          </a:stretch>
        </p:blipFill>
        <p:spPr>
          <a:xfrm>
            <a:off x="2330" y="857232"/>
            <a:ext cx="9139340" cy="5143536"/>
          </a:xfrm>
          <a:prstGeom prst="rect">
            <a:avLst/>
          </a:prstGeom>
        </p:spPr>
      </p:pic>
      <p:sp>
        <p:nvSpPr>
          <p:cNvPr id="3" name="İçerik Yer Tutucusu 2"/>
          <p:cNvSpPr>
            <a:spLocks noGrp="1"/>
          </p:cNvSpPr>
          <p:nvPr>
            <p:ph idx="1"/>
          </p:nvPr>
        </p:nvSpPr>
        <p:spPr>
          <a:xfrm>
            <a:off x="431540" y="548680"/>
            <a:ext cx="8229600" cy="1152128"/>
          </a:xfrm>
        </p:spPr>
        <p:txBody>
          <a:bodyPr>
            <a:normAutofit/>
          </a:bodyPr>
          <a:lstStyle/>
          <a:p>
            <a:pPr marL="0" indent="0">
              <a:buNone/>
            </a:pPr>
            <a:endParaRPr lang="tr-TR" sz="3600" dirty="0">
              <a:latin typeface="Impact" pitchFamily="34" charset="0"/>
            </a:endParaRPr>
          </a:p>
          <a:p>
            <a:endParaRPr lang="tr-TR" dirty="0"/>
          </a:p>
        </p:txBody>
      </p:sp>
      <p:pic>
        <p:nvPicPr>
          <p:cNvPr id="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291263"/>
            <a:ext cx="9144000"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6202313"/>
            <a:ext cx="1852613"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Dikdörtgen 5"/>
          <p:cNvSpPr/>
          <p:nvPr/>
        </p:nvSpPr>
        <p:spPr>
          <a:xfrm rot="21350260">
            <a:off x="-13792" y="6355784"/>
            <a:ext cx="1880195" cy="369332"/>
          </a:xfrm>
          <a:prstGeom prst="rect">
            <a:avLst/>
          </a:prstGeom>
        </p:spPr>
        <p:txBody>
          <a:bodyPr wrap="none">
            <a:spAutoFit/>
          </a:bodyPr>
          <a:lstStyle/>
          <a:p>
            <a:r>
              <a:rPr lang="tr-TR" dirty="0">
                <a:latin typeface="Cooper Black" pitchFamily="18" charset="0"/>
              </a:rPr>
              <a:t>Konu anlatımı</a:t>
            </a:r>
          </a:p>
        </p:txBody>
      </p:sp>
      <p:sp>
        <p:nvSpPr>
          <p:cNvPr id="8" name="Metin kutusu 7"/>
          <p:cNvSpPr txBox="1"/>
          <p:nvPr/>
        </p:nvSpPr>
        <p:spPr>
          <a:xfrm>
            <a:off x="0" y="0"/>
            <a:ext cx="7318103" cy="2123658"/>
          </a:xfrm>
          <a:prstGeom prst="rect">
            <a:avLst/>
          </a:prstGeom>
          <a:noFill/>
        </p:spPr>
        <p:txBody>
          <a:bodyPr wrap="square" rtlCol="0">
            <a:spAutoFit/>
          </a:bodyPr>
          <a:lstStyle/>
          <a:p>
            <a:r>
              <a:rPr lang="tr-TR" sz="6000" b="1" dirty="0">
                <a:solidFill>
                  <a:schemeClr val="tx2"/>
                </a:solidFill>
              </a:rPr>
              <a:t>Kriz dönemlerinde:</a:t>
            </a:r>
          </a:p>
          <a:p>
            <a:endParaRPr lang="tr-TR" sz="3600" dirty="0">
              <a:solidFill>
                <a:schemeClr val="tx2"/>
              </a:solidFill>
            </a:endParaRPr>
          </a:p>
          <a:p>
            <a:endParaRPr lang="tr-TR" sz="3600" dirty="0"/>
          </a:p>
        </p:txBody>
      </p:sp>
      <p:sp>
        <p:nvSpPr>
          <p:cNvPr id="10" name="9 Dikdörtgen"/>
          <p:cNvSpPr/>
          <p:nvPr/>
        </p:nvSpPr>
        <p:spPr>
          <a:xfrm>
            <a:off x="214282" y="4572008"/>
            <a:ext cx="8643998" cy="1200329"/>
          </a:xfrm>
          <a:prstGeom prst="rect">
            <a:avLst/>
          </a:prstGeom>
        </p:spPr>
        <p:txBody>
          <a:bodyPr wrap="square">
            <a:spAutoFit/>
          </a:bodyPr>
          <a:lstStyle/>
          <a:p>
            <a:r>
              <a:rPr lang="tr-TR" sz="3600" b="1" dirty="0"/>
              <a:t>Kurum ve kuruluşların karar mekanizmaları yetersiz kalır.</a:t>
            </a:r>
          </a:p>
        </p:txBody>
      </p:sp>
    </p:spTree>
    <p:extLst>
      <p:ext uri="{BB962C8B-B14F-4D97-AF65-F5344CB8AC3E}">
        <p14:creationId xmlns:p14="http://schemas.microsoft.com/office/powerpoint/2010/main" val="3633191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Resim" descr="FindingBalance.jpg"/>
          <p:cNvPicPr>
            <a:picLocks noChangeAspect="1"/>
          </p:cNvPicPr>
          <p:nvPr/>
        </p:nvPicPr>
        <p:blipFill>
          <a:blip r:embed="rId2" cstate="print"/>
          <a:stretch>
            <a:fillRect/>
          </a:stretch>
        </p:blipFill>
        <p:spPr>
          <a:xfrm>
            <a:off x="0" y="773459"/>
            <a:ext cx="9144000" cy="6084541"/>
          </a:xfrm>
          <a:prstGeom prst="rect">
            <a:avLst/>
          </a:prstGeom>
        </p:spPr>
      </p:pic>
      <p:sp>
        <p:nvSpPr>
          <p:cNvPr id="3" name="2 İçerik Yer Tutucusu"/>
          <p:cNvSpPr>
            <a:spLocks noGrp="1"/>
          </p:cNvSpPr>
          <p:nvPr>
            <p:ph idx="1"/>
          </p:nvPr>
        </p:nvSpPr>
        <p:spPr>
          <a:xfrm>
            <a:off x="285720" y="857232"/>
            <a:ext cx="8229600" cy="4525963"/>
          </a:xfrm>
        </p:spPr>
        <p:txBody>
          <a:bodyPr/>
          <a:lstStyle/>
          <a:p>
            <a:r>
              <a:rPr lang="tr-TR" sz="5400" dirty="0"/>
              <a:t>Planlar işlemez hale gelir.</a:t>
            </a:r>
          </a:p>
          <a:p>
            <a:endParaRPr lang="tr-T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Resim" descr="a3615367949_10.jpg"/>
          <p:cNvPicPr>
            <a:picLocks noChangeAspect="1"/>
          </p:cNvPicPr>
          <p:nvPr/>
        </p:nvPicPr>
        <p:blipFill>
          <a:blip r:embed="rId2"/>
          <a:stretch>
            <a:fillRect/>
          </a:stretch>
        </p:blipFill>
        <p:spPr>
          <a:xfrm>
            <a:off x="2285984" y="285728"/>
            <a:ext cx="4429156" cy="4429156"/>
          </a:xfrm>
          <a:prstGeom prst="rect">
            <a:avLst/>
          </a:prstGeom>
        </p:spPr>
      </p:pic>
      <p:sp>
        <p:nvSpPr>
          <p:cNvPr id="2" name="1 Başlık"/>
          <p:cNvSpPr>
            <a:spLocks noGrp="1"/>
          </p:cNvSpPr>
          <p:nvPr>
            <p:ph type="title"/>
          </p:nvPr>
        </p:nvSpPr>
        <p:spPr>
          <a:xfrm>
            <a:off x="428596" y="5429272"/>
            <a:ext cx="8501122" cy="1143000"/>
          </a:xfrm>
        </p:spPr>
        <p:txBody>
          <a:bodyPr>
            <a:normAutofit fontScale="90000"/>
          </a:bodyPr>
          <a:lstStyle/>
          <a:p>
            <a:r>
              <a:rPr lang="tr-TR" sz="5300" dirty="0"/>
              <a:t>Örgütün değişime uyum yeteneği zayıflar.</a:t>
            </a:r>
            <a:br>
              <a:rPr lang="tr-TR" dirty="0"/>
            </a:br>
            <a:endParaRPr lang="tr-T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 İçerik Yer Tutucusu" descr="o-SAD-EMPLOYEES-facebook.jpg"/>
          <p:cNvPicPr>
            <a:picLocks noGrp="1" noChangeAspect="1"/>
          </p:cNvPicPr>
          <p:nvPr>
            <p:ph idx="1"/>
          </p:nvPr>
        </p:nvPicPr>
        <p:blipFill>
          <a:blip r:embed="rId2"/>
          <a:stretch>
            <a:fillRect/>
          </a:stretch>
        </p:blipFill>
        <p:spPr>
          <a:xfrm>
            <a:off x="0" y="1857364"/>
            <a:ext cx="9144000" cy="4572000"/>
          </a:xfrm>
        </p:spPr>
      </p:pic>
      <p:sp>
        <p:nvSpPr>
          <p:cNvPr id="2" name="1 Başlık"/>
          <p:cNvSpPr>
            <a:spLocks noGrp="1"/>
          </p:cNvSpPr>
          <p:nvPr>
            <p:ph type="title"/>
          </p:nvPr>
        </p:nvSpPr>
        <p:spPr>
          <a:xfrm>
            <a:off x="0" y="714356"/>
            <a:ext cx="9001156" cy="1143000"/>
          </a:xfrm>
        </p:spPr>
        <p:txBody>
          <a:bodyPr>
            <a:noAutofit/>
          </a:bodyPr>
          <a:lstStyle/>
          <a:p>
            <a:r>
              <a:rPr lang="tr-TR" sz="3600" dirty="0"/>
              <a:t>Bu gelişmeler çalışanların psikolojik durumunu olumsuz yönde etkiler</a:t>
            </a:r>
            <a:br>
              <a:rPr lang="tr-TR" sz="3600" dirty="0"/>
            </a:br>
            <a:r>
              <a:rPr lang="tr-TR" sz="3600" dirty="0"/>
              <a:t>Stresin örgütsel kaynakları ortaya çıkar.</a:t>
            </a:r>
            <a:br>
              <a:rPr lang="tr-TR" sz="3600" dirty="0"/>
            </a:br>
            <a:endParaRPr lang="tr-TR" sz="3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9 Resim" descr="falling-big-1.jpg"/>
          <p:cNvPicPr>
            <a:picLocks noChangeAspect="1"/>
          </p:cNvPicPr>
          <p:nvPr/>
        </p:nvPicPr>
        <p:blipFill>
          <a:blip r:embed="rId2"/>
          <a:stretch>
            <a:fillRect/>
          </a:stretch>
        </p:blipFill>
        <p:spPr>
          <a:xfrm>
            <a:off x="0" y="0"/>
            <a:ext cx="9144000" cy="4054415"/>
          </a:xfrm>
          <a:prstGeom prst="rect">
            <a:avLst/>
          </a:prstGeom>
        </p:spPr>
      </p:pic>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291263"/>
            <a:ext cx="9144000"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40" y="6181725"/>
            <a:ext cx="1852613"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ikdörtgen 6"/>
          <p:cNvSpPr/>
          <p:nvPr/>
        </p:nvSpPr>
        <p:spPr>
          <a:xfrm rot="21309724">
            <a:off x="-11452" y="6335196"/>
            <a:ext cx="1880195" cy="369332"/>
          </a:xfrm>
          <a:prstGeom prst="rect">
            <a:avLst/>
          </a:prstGeom>
        </p:spPr>
        <p:txBody>
          <a:bodyPr wrap="none">
            <a:spAutoFit/>
          </a:bodyPr>
          <a:lstStyle/>
          <a:p>
            <a:r>
              <a:rPr lang="tr-TR" dirty="0">
                <a:latin typeface="Cooper Black" pitchFamily="18" charset="0"/>
              </a:rPr>
              <a:t>Konu anlatımı</a:t>
            </a:r>
          </a:p>
        </p:txBody>
      </p:sp>
      <p:pic>
        <p:nvPicPr>
          <p:cNvPr id="8"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4071942"/>
            <a:ext cx="9144000" cy="2143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Metin kutusu 8"/>
          <p:cNvSpPr txBox="1"/>
          <p:nvPr/>
        </p:nvSpPr>
        <p:spPr>
          <a:xfrm>
            <a:off x="0" y="4214818"/>
            <a:ext cx="9144000" cy="1938992"/>
          </a:xfrm>
          <a:prstGeom prst="rect">
            <a:avLst/>
          </a:prstGeom>
          <a:noFill/>
        </p:spPr>
        <p:txBody>
          <a:bodyPr wrap="square" rtlCol="0">
            <a:spAutoFit/>
          </a:bodyPr>
          <a:lstStyle/>
          <a:p>
            <a:r>
              <a:rPr lang="tr-TR" sz="2400" dirty="0">
                <a:latin typeface="+mj-lt"/>
              </a:rPr>
              <a:t>Türü ve faaliyet alanı ne olursa olsun örgütler bugün hızla değişim yaşayan bir alan içerisinde bulunmaktadırlar. </a:t>
            </a:r>
          </a:p>
          <a:p>
            <a:endParaRPr lang="tr-TR" sz="2400" dirty="0">
              <a:latin typeface="+mj-lt"/>
            </a:endParaRPr>
          </a:p>
          <a:p>
            <a:r>
              <a:rPr lang="tr-TR" sz="2400" dirty="0">
                <a:latin typeface="+mj-lt"/>
              </a:rPr>
              <a:t>Söz konusu değişim, örgütlere aynı anda çeşitli fırsatlar ve tehditler sunmaktadır.</a:t>
            </a:r>
          </a:p>
        </p:txBody>
      </p:sp>
    </p:spTree>
    <p:extLst>
      <p:ext uri="{BB962C8B-B14F-4D97-AF65-F5344CB8AC3E}">
        <p14:creationId xmlns:p14="http://schemas.microsoft.com/office/powerpoint/2010/main" val="1246856162"/>
      </p:ext>
    </p:extLst>
  </p:cSld>
  <p:clrMapOvr>
    <a:masterClrMapping/>
  </p:clrMapOvr>
</p:sld>
</file>

<file path=ppt/theme/theme1.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Belge" ma:contentTypeID="0x01010042175A6C7E85C141978413BE6464A1EA" ma:contentTypeVersion="2" ma:contentTypeDescription="Yeni belge oluşturun." ma:contentTypeScope="" ma:versionID="44c8eba3a79f11025ed15ee985b1b3d5">
  <xsd:schema xmlns:xsd="http://www.w3.org/2001/XMLSchema" xmlns:xs="http://www.w3.org/2001/XMLSchema" xmlns:p="http://schemas.microsoft.com/office/2006/metadata/properties" xmlns:ns2="34219a40-9e98-4ec6-bfd5-3f759e9f7858" targetNamespace="http://schemas.microsoft.com/office/2006/metadata/properties" ma:root="true" ma:fieldsID="ccdd39bafc8a68239f3f56cdbfda6b31" ns2:_="">
    <xsd:import namespace="34219a40-9e98-4ec6-bfd5-3f759e9f7858"/>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219a40-9e98-4ec6-bfd5-3f759e9f78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çerik Türü"/>
        <xsd:element ref="dc:title" minOccurs="0" maxOccurs="1" ma:index="4" ma:displayName="Başlı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80752B0-7A7E-493E-BD3C-DECDFA2033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219a40-9e98-4ec6-bfd5-3f759e9f785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395359C-A132-4E3C-8EE2-9EB90F71BF91}">
  <ds:schemaRefs>
    <ds:schemaRef ds:uri="http://schemas.microsoft.com/sharepoint/v3/contenttype/forms"/>
  </ds:schemaRefs>
</ds:datastoreItem>
</file>

<file path=customXml/itemProps3.xml><?xml version="1.0" encoding="utf-8"?>
<ds:datastoreItem xmlns:ds="http://schemas.openxmlformats.org/officeDocument/2006/customXml" ds:itemID="{BC41C48E-319F-4554-BDAE-66B09CD2C97D}">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Trek</Template>
  <TotalTime>10768</TotalTime>
  <Words>1500</Words>
  <Application>Microsoft Office PowerPoint</Application>
  <PresentationFormat>Ekran Gösterisi (4:3)</PresentationFormat>
  <Paragraphs>153</Paragraphs>
  <Slides>40</Slides>
  <Notes>0</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40</vt:i4>
      </vt:variant>
    </vt:vector>
  </HeadingPairs>
  <TitlesOfParts>
    <vt:vector size="46" baseType="lpstr">
      <vt:lpstr>Arial</vt:lpstr>
      <vt:lpstr>Calibri</vt:lpstr>
      <vt:lpstr>Cooper Black</vt:lpstr>
      <vt:lpstr>Impact</vt:lpstr>
      <vt:lpstr>lato</vt:lpstr>
      <vt:lpstr>Ofis Teması</vt:lpstr>
      <vt:lpstr>PowerPoint Sunusu</vt:lpstr>
      <vt:lpstr>PowerPoint Sunusu</vt:lpstr>
      <vt:lpstr>PowerPoint Sunusu</vt:lpstr>
      <vt:lpstr>PowerPoint Sunusu</vt:lpstr>
      <vt:lpstr>PowerPoint Sunusu</vt:lpstr>
      <vt:lpstr>PowerPoint Sunusu</vt:lpstr>
      <vt:lpstr>Örgütün değişime uyum yeteneği zayıflar. </vt:lpstr>
      <vt:lpstr>Bu gelişmeler çalışanların psikolojik durumunu olumsuz yönde etkiler Stresin örgütsel kaynakları ortaya çıkar. </vt:lpstr>
      <vt:lpstr>PowerPoint Sunusu</vt:lpstr>
      <vt:lpstr>PowerPoint Sunusu</vt:lpstr>
      <vt:lpstr>PowerPoint Sunusu</vt:lpstr>
      <vt:lpstr>PowerPoint Sunusu</vt:lpstr>
      <vt:lpstr>1-Doğal Afetlerin açtığı yol açtığı krizler </vt:lpstr>
      <vt:lpstr>2-Mekanik problemlerin oluşturduğu krizler </vt:lpstr>
      <vt:lpstr>3- İnsan hatalarından kaynaklanan krizler </vt:lpstr>
      <vt:lpstr>4-Yönetimsel karar/kararsızlıkların yol açtığı krizler </vt:lpstr>
      <vt:lpstr>PowerPoint Sunusu</vt:lpstr>
      <vt:lpstr>PowerPoint Sunusu</vt:lpstr>
      <vt:lpstr>Son zamanlarda Yaşanan Bir Kriz Örneği:  “Volkswagen çalışanlarını suçladı” </vt:lpstr>
      <vt:lpstr>PowerPoint Sunusu</vt:lpstr>
      <vt:lpstr>PowerPoint Sunusu</vt:lpstr>
      <vt:lpstr>PowerPoint Sunusu</vt:lpstr>
      <vt:lpstr>PowerPoint Sunusu</vt:lpstr>
      <vt:lpstr>PowerPoint Sunusu</vt:lpstr>
      <vt:lpstr>PowerPoint Sunusu</vt:lpstr>
      <vt:lpstr>PowerPoint Sunusu</vt:lpstr>
      <vt:lpstr>Şok dönemi 2. Uyum Dönemi 3. Sükunet/Değişim Dönemi </vt:lpstr>
      <vt:lpstr>PowerPoint Sunusu</vt:lpstr>
      <vt:lpstr>PowerPoint Sunusu</vt:lpstr>
      <vt:lpstr>PowerPoint Sunusu</vt:lpstr>
      <vt:lpstr>PowerPoint Sunusu</vt:lpstr>
      <vt:lpstr>Örgütteki Stres Kaynakları</vt:lpstr>
      <vt:lpstr>PowerPoint Sunusu</vt:lpstr>
      <vt:lpstr>Örgütsel Stres Faktörü Olarak Mobbing</vt:lpstr>
      <vt:lpstr>Stresin Davranışsal, Fizyolojik, Psikolojik Etkileri vardır.</vt:lpstr>
      <vt:lpstr>Ölçülü Stresin Yararları ve Olumlu Stres Düzeyi</vt:lpstr>
      <vt:lpstr>Sisal Bitkisinin Hikayesi</vt:lpstr>
      <vt:lpstr>PowerPoint Sunusu</vt:lpstr>
      <vt:lpstr>PowerPoint Sunusu</vt:lpstr>
      <vt:lpstr>Stresle Başa Çıkma Yolları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Casper</dc:creator>
  <cp:lastModifiedBy>Cengizhan Topcu</cp:lastModifiedBy>
  <cp:revision>394</cp:revision>
  <cp:lastPrinted>2016-01-27T09:07:39Z</cp:lastPrinted>
  <dcterms:created xsi:type="dcterms:W3CDTF">2012-11-05T09:30:47Z</dcterms:created>
  <dcterms:modified xsi:type="dcterms:W3CDTF">2021-06-13T20:48:15Z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0x01010042175A6C7E85C141978413BE6464A1EA</vt:lpwstr>
  </property>
</Properties>
</file>